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0" r:id="rId18"/>
    <p:sldId id="261" r:id="rId19"/>
    <p:sldId id="277" r:id="rId20"/>
    <p:sldId id="278" r:id="rId21"/>
    <p:sldId id="279" r:id="rId22"/>
    <p:sldId id="262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92" r:id="rId31"/>
    <p:sldId id="293" r:id="rId32"/>
    <p:sldId id="294" r:id="rId33"/>
    <p:sldId id="295" r:id="rId34"/>
    <p:sldId id="303" r:id="rId35"/>
    <p:sldId id="304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1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330BB0-E020-4A54-90FF-CA39C8440C82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F68D7-D55B-46C7-A656-1681453EB7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369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나중에 회원가입 현재는 파일 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F68D7-D55B-46C7-A656-1681453EB76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716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8E473C-0072-B1EF-56A8-CEA0B4FA7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AC1698-3D25-2ECF-C2B1-237AB5F05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0891C6-CFB8-643E-7290-8AC39624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73D33D-D68A-88F3-DE18-F69C01874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EF9FBA-3E71-CD78-F6C5-76E3830A2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017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0EC3B-DE98-F400-D0E1-10927CB1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5979D7-E52F-1CAD-A269-802EDBE78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D6E922-DB23-EE9D-6946-2738BEB08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CBDC21-24FD-401C-1F2E-D681B963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8798C-9C22-D467-05FE-9BF8F3E4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106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F141F0-89E4-782E-055A-8BE9CE4327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59A626-41DC-CBC4-0FC0-F675345C5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F5A1B9-67CB-3BED-E2A4-73BAD29B1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B37CB0-6112-A0DB-3E4E-87BD1084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27AD9-52E1-C4FA-1D76-8DE8630F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41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C11667-C791-632B-C3EB-70719A969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2024-08-07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60236F-AF7E-C5D7-2349-CC41349F3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99FF73-8AC4-259B-52F8-4CC914B4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FCDBC3C-DCD3-132A-2AB4-4F1131CCD3F8}"/>
              </a:ext>
            </a:extLst>
          </p:cNvPr>
          <p:cNvCxnSpPr/>
          <p:nvPr userDrawn="1"/>
        </p:nvCxnSpPr>
        <p:spPr>
          <a:xfrm>
            <a:off x="129396" y="733245"/>
            <a:ext cx="1192170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116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5FA31-DCEF-7B6D-0277-B77C08972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907EE7-2D61-4BFB-B4EA-D5DC77886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5E7AF8-57A4-EC85-2022-F39E9490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0A5CEC-4A2A-54C9-7AA9-B2D29E521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7CF5C2-FD5F-BF7B-465C-5CD52713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89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3897F-B46F-4588-0465-7E1D9F70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C0D3D-7985-7F7A-D617-FC157D62B3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73AE95A-4C9A-0D10-8377-CFBB664D2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28AC5F-8F7C-6BF9-A000-31A4DBA9F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144882-6E6D-6189-ED0F-506C27DA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47B80C-F49A-664C-83B1-3E6A7113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6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40DF3-D876-DEB5-09EB-1F28A9829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529A23-251A-8724-C990-E9932F3D8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066E8C-29D3-B9F0-7C2E-72FAF484D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458117-781F-405C-16D8-F6FF2277E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6568B9-B0FC-E3D0-E2B0-DA3BA8817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0692692-161B-D144-89BA-CAFEF7F82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BD624F-6A58-6191-7F29-05E600150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6A1E75-B338-DFF1-42CF-018117129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4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7ADD3-2AF4-B170-9BD5-6963823D0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0CFC2A-5C84-C675-FCD9-2A71D3EC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8D5FC0-393F-E9B2-1B78-3D4681111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1A7A27-3025-7B55-8B10-292543FD4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66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5DD1BD-F42A-7F1F-9C90-A4828CF0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6D76867-219E-828F-C30C-672E44DF8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61D5E8-6643-E9B6-9184-2A541E11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769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E8F0E4-C671-1927-55F0-CBC52CAB0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D5D87-811B-B21C-9B18-9C44F6440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F6A705-7F90-6A02-6DA3-A77848FE4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213153-1D06-A79C-9622-34BCE1AA7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0BD259-D58E-37B6-2209-98D9CF43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0F6C14-3F68-878B-2246-BEC48897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092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04E11-FD1F-E24C-5CCF-BAC129EC2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84970E3-E8F6-4075-96CB-824728B56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124933-34F5-EE26-62A9-6D4C28352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98AF81-7A30-95A9-179D-34829870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7AEB-3597-4F91-B7F2-7755FF207E16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2A1410-00E4-FDFA-E0DD-80B51A991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B6E514-0B23-D165-F4CB-5F934EF4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71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66BA70-F47B-72E4-7A9C-DA8765F2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11D9B5-EE65-9B37-695B-930ADABEA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CB62A3-233E-CA81-5E6D-C01F8F7B3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47AEB-3597-4F91-B7F2-7755FF207E16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0FAC65-C6DA-D211-F379-1D722DF8DD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1180B-30D7-E0D8-646B-A71AD4DEE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94A7A-64BD-4D26-858D-51009000B2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16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kr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ring.io/tool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5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svg"/><Relationship Id="rId7" Type="http://schemas.openxmlformats.org/officeDocument/2006/relationships/image" Target="../media/image54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6.png"/><Relationship Id="rId5" Type="http://schemas.openxmlformats.org/officeDocument/2006/relationships/image" Target="../media/image50.svg"/><Relationship Id="rId10" Type="http://schemas.openxmlformats.org/officeDocument/2006/relationships/image" Target="../media/image56.sv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svg"/><Relationship Id="rId7" Type="http://schemas.openxmlformats.org/officeDocument/2006/relationships/image" Target="../media/image54.svg"/><Relationship Id="rId12" Type="http://schemas.openxmlformats.org/officeDocument/2006/relationships/image" Target="../media/image6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6.png"/><Relationship Id="rId5" Type="http://schemas.openxmlformats.org/officeDocument/2006/relationships/image" Target="../media/image50.svg"/><Relationship Id="rId10" Type="http://schemas.openxmlformats.org/officeDocument/2006/relationships/image" Target="../media/image56.sv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F55A5A-DF91-5743-A013-9756A7393244}"/>
              </a:ext>
            </a:extLst>
          </p:cNvPr>
          <p:cNvSpPr txBox="1"/>
          <p:nvPr/>
        </p:nvSpPr>
        <p:spPr>
          <a:xfrm>
            <a:off x="3288145" y="2249659"/>
            <a:ext cx="53940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스프링</a:t>
            </a:r>
            <a:r>
              <a:rPr lang="en-US" altLang="ko-KR" sz="3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(Spring)</a:t>
            </a:r>
          </a:p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- </a:t>
            </a:r>
            <a:r>
              <a:rPr lang="ko-KR" altLang="en-US" sz="2000" kern="0" spc="-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000000"/>
                </a:solidFill>
                <a:latin typeface="휴먼명조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프로젝트 설정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BED25-DC7B-595A-321A-073BB77067D7}"/>
              </a:ext>
            </a:extLst>
          </p:cNvPr>
          <p:cNvSpPr txBox="1"/>
          <p:nvPr/>
        </p:nvSpPr>
        <p:spPr>
          <a:xfrm>
            <a:off x="5566889" y="5541550"/>
            <a:ext cx="2045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만경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ES</a:t>
            </a:r>
          </a:p>
          <a:p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강민우 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FA1C7-0437-98C0-5D32-6B3DB6277E1F}"/>
              </a:ext>
            </a:extLst>
          </p:cNvPr>
          <p:cNvSpPr txBox="1"/>
          <p:nvPr/>
        </p:nvSpPr>
        <p:spPr>
          <a:xfrm>
            <a:off x="4976095" y="1550573"/>
            <a:ext cx="327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2024 </a:t>
            </a:r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여성</a:t>
            </a:r>
            <a:r>
              <a:rPr lang="en-US" altLang="ko-KR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SW</a:t>
            </a:r>
            <a:r>
              <a:rPr lang="ko-KR" altLang="en-US" sz="105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HY강B" panose="02030600000101010101" pitchFamily="18" charset="-127"/>
                <a:ea typeface="HY강B" panose="02030600000101010101" pitchFamily="18" charset="-127"/>
              </a:rPr>
              <a:t>개발자 양성과정</a:t>
            </a:r>
            <a:endParaRPr lang="en-US" altLang="ko-KR" sz="1050" dirty="0">
              <a:ln>
                <a:solidFill>
                  <a:schemeClr val="tx1">
                    <a:alpha val="10000"/>
                  </a:schemeClr>
                </a:solidFill>
              </a:ln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5ACC6A-9ABB-8A3C-785E-30DDCB347EF5}"/>
              </a:ext>
            </a:extLst>
          </p:cNvPr>
          <p:cNvGrpSpPr/>
          <p:nvPr/>
        </p:nvGrpSpPr>
        <p:grpSpPr>
          <a:xfrm>
            <a:off x="4337108" y="1812183"/>
            <a:ext cx="3275272" cy="88579"/>
            <a:chOff x="4337108" y="1769323"/>
            <a:chExt cx="3275272" cy="8857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895B97A-C0BD-0676-9FE8-7329FC1DD0C3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2115D11-7EA5-4809-A8A3-4D078D1E4EB0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AFF84ED-4355-7D5A-F788-C796EDE9EDB2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842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1811A5-2CFA-B435-318B-E10BC26F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443" y="2221541"/>
            <a:ext cx="4772025" cy="3609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B099C2-D1C3-3F9E-F3D3-23154133A42E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2BCD23-A298-8998-978B-B7D6CB5B4845}"/>
              </a:ext>
            </a:extLst>
          </p:cNvPr>
          <p:cNvSpPr txBox="1"/>
          <p:nvPr/>
        </p:nvSpPr>
        <p:spPr>
          <a:xfrm>
            <a:off x="2846438" y="1508485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Close </a:t>
            </a:r>
            <a:r>
              <a:rPr lang="ko-KR" altLang="en-US" dirty="0"/>
              <a:t>선택하여 설치 완료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7030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6A45F5-BFA1-BF1D-9917-A29629AFC58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ACA847-5F70-454D-F27F-4492808A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094" y="2611011"/>
            <a:ext cx="3988600" cy="32999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F4999A-44DD-C97D-5377-ADFE165003AF}"/>
              </a:ext>
            </a:extLst>
          </p:cNvPr>
          <p:cNvSpPr txBox="1"/>
          <p:nvPr/>
        </p:nvSpPr>
        <p:spPr>
          <a:xfrm>
            <a:off x="2799902" y="2140159"/>
            <a:ext cx="688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시스템 환경 변수 편집 열기</a:t>
            </a:r>
            <a:r>
              <a:rPr lang="en-US" altLang="ko-KR" dirty="0"/>
              <a:t>: </a:t>
            </a:r>
            <a:r>
              <a:rPr lang="ko-KR" altLang="en-US" dirty="0"/>
              <a:t>윈도우 검색 </a:t>
            </a:r>
            <a:r>
              <a:rPr lang="en-US" altLang="ko-KR" dirty="0"/>
              <a:t>&gt; </a:t>
            </a:r>
            <a:r>
              <a:rPr lang="ko-KR" altLang="en-US" dirty="0"/>
              <a:t>시스템 환경 변수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6DE110-4F01-7E3D-D8AE-52DE1D19F719}"/>
              </a:ext>
            </a:extLst>
          </p:cNvPr>
          <p:cNvSpPr/>
          <p:nvPr/>
        </p:nvSpPr>
        <p:spPr>
          <a:xfrm>
            <a:off x="4329881" y="5638555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97293-C7CD-AD02-964A-0525F0E9D55C}"/>
              </a:ext>
            </a:extLst>
          </p:cNvPr>
          <p:cNvSpPr txBox="1"/>
          <p:nvPr/>
        </p:nvSpPr>
        <p:spPr>
          <a:xfrm>
            <a:off x="2983376" y="6088561"/>
            <a:ext cx="7053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dirty="0"/>
              <a:t>참고</a:t>
            </a:r>
            <a:r>
              <a:rPr lang="en-US" altLang="ko-KR" sz="1200" dirty="0"/>
              <a:t>) </a:t>
            </a:r>
            <a:r>
              <a:rPr lang="ko-KR" altLang="en-US" sz="1200" dirty="0"/>
              <a:t>환경 변수는 프로세스가 컴퓨터에서 동작하는 방식에 영향을 미치는</a:t>
            </a:r>
            <a:r>
              <a:rPr lang="en-US" altLang="ko-KR" sz="1200" dirty="0"/>
              <a:t>, </a:t>
            </a:r>
            <a:r>
              <a:rPr lang="ko-KR" altLang="en-US" sz="1200" dirty="0"/>
              <a:t>동적인 값들의 모임이다</a:t>
            </a:r>
            <a:r>
              <a:rPr lang="en-US" altLang="ko-KR" sz="12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B4205-2F03-43B4-203E-9F04F94C8BBA}"/>
              </a:ext>
            </a:extLst>
          </p:cNvPr>
          <p:cNvSpPr txBox="1"/>
          <p:nvPr/>
        </p:nvSpPr>
        <p:spPr>
          <a:xfrm>
            <a:off x="3376998" y="1299975"/>
            <a:ext cx="55833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목적</a:t>
            </a:r>
            <a:r>
              <a:rPr lang="en-US" altLang="ko-KR" sz="1400" b="1" dirty="0"/>
              <a:t>:</a:t>
            </a:r>
          </a:p>
          <a:p>
            <a:r>
              <a:rPr lang="ko-KR" altLang="en-US" sz="1400" b="1" dirty="0"/>
              <a:t>환경 변수에 </a:t>
            </a:r>
            <a:r>
              <a:rPr lang="en-US" altLang="ko-KR" sz="1400" b="1" dirty="0"/>
              <a:t>Java </a:t>
            </a:r>
            <a:r>
              <a:rPr lang="ko-KR" altLang="en-US" sz="1400" b="1" dirty="0"/>
              <a:t>설치 경로를 등록하게 되면 </a:t>
            </a:r>
            <a:endParaRPr lang="en-US" altLang="ko-KR" sz="1400" b="1" dirty="0"/>
          </a:p>
          <a:p>
            <a:r>
              <a:rPr lang="ko-KR" altLang="en-US" sz="1400" b="1" dirty="0"/>
              <a:t>시스템과 개발환경에서 </a:t>
            </a:r>
            <a:r>
              <a:rPr lang="en-US" altLang="ko-KR" sz="1400" b="1" dirty="0"/>
              <a:t>Java</a:t>
            </a:r>
            <a:r>
              <a:rPr lang="ko-KR" altLang="en-US" sz="1400" b="1" dirty="0"/>
              <a:t>가 어디에 있는지 알고 접근할 수 있다</a:t>
            </a:r>
            <a:r>
              <a:rPr lang="en-US" altLang="ko-KR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0163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29ECB1-CD11-A5C5-0E81-EC44F46C945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A86A2F-95A9-C6AF-AF6D-BC2C1823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65" y="1504256"/>
            <a:ext cx="4412684" cy="51865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041883-C0B1-C12C-2B0E-F3A16A1C599B}"/>
              </a:ext>
            </a:extLst>
          </p:cNvPr>
          <p:cNvSpPr txBox="1"/>
          <p:nvPr/>
        </p:nvSpPr>
        <p:spPr>
          <a:xfrm>
            <a:off x="3756207" y="999767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고급 </a:t>
            </a:r>
            <a:r>
              <a:rPr lang="en-US" altLang="ko-KR" dirty="0"/>
              <a:t>&gt; </a:t>
            </a:r>
            <a:r>
              <a:rPr lang="ko-KR" altLang="en-US" dirty="0"/>
              <a:t>환경 변수 선택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5E11CF7-21AD-6EA3-D43B-97E22D53E0B1}"/>
              </a:ext>
            </a:extLst>
          </p:cNvPr>
          <p:cNvSpPr/>
          <p:nvPr/>
        </p:nvSpPr>
        <p:spPr>
          <a:xfrm>
            <a:off x="6668730" y="5658313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26F1F7-26B6-84A9-8795-D03DE6342B45}"/>
              </a:ext>
            </a:extLst>
          </p:cNvPr>
          <p:cNvSpPr/>
          <p:nvPr/>
        </p:nvSpPr>
        <p:spPr>
          <a:xfrm>
            <a:off x="4892918" y="1774571"/>
            <a:ext cx="893365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792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D22F30-1AEF-FEC5-D8F5-C70F74C1D3B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42DEE4-9447-9E55-6184-BDEE8D0E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423" y="1509370"/>
            <a:ext cx="4949154" cy="4965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AFB1B8-A508-11D7-DF33-5B3011C309C3}"/>
              </a:ext>
            </a:extLst>
          </p:cNvPr>
          <p:cNvSpPr txBox="1"/>
          <p:nvPr/>
        </p:nvSpPr>
        <p:spPr>
          <a:xfrm>
            <a:off x="3621423" y="1029264"/>
            <a:ext cx="3241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시스템 변수 </a:t>
            </a:r>
            <a:r>
              <a:rPr lang="en-US" altLang="ko-KR" dirty="0"/>
              <a:t>&gt; </a:t>
            </a:r>
            <a:r>
              <a:rPr lang="ko-KR" altLang="en-US" dirty="0"/>
              <a:t>새로 만들기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1EF1AF-5052-E897-9021-A2F392AD6F52}"/>
              </a:ext>
            </a:extLst>
          </p:cNvPr>
          <p:cNvSpPr/>
          <p:nvPr/>
        </p:nvSpPr>
        <p:spPr>
          <a:xfrm>
            <a:off x="3473246" y="3485384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F6F737-CCBB-401F-7FF2-B75EF48DE86A}"/>
              </a:ext>
            </a:extLst>
          </p:cNvPr>
          <p:cNvSpPr/>
          <p:nvPr/>
        </p:nvSpPr>
        <p:spPr>
          <a:xfrm>
            <a:off x="4318821" y="4805719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F5120-CBFF-3F42-CF7A-6835EF722BB9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</p:spTree>
    <p:extLst>
      <p:ext uri="{BB962C8B-B14F-4D97-AF65-F5344CB8AC3E}">
        <p14:creationId xmlns:p14="http://schemas.microsoft.com/office/powerpoint/2010/main" val="1239135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71F037C-D14F-BE57-1005-95CFAC80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625" y="2512628"/>
            <a:ext cx="6268065" cy="1651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EA434E-092E-7BB7-B736-93AE65BC1BC5}"/>
              </a:ext>
            </a:extLst>
          </p:cNvPr>
          <p:cNvSpPr txBox="1"/>
          <p:nvPr/>
        </p:nvSpPr>
        <p:spPr>
          <a:xfrm>
            <a:off x="3040625" y="1985223"/>
            <a:ext cx="285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변수 이름</a:t>
            </a:r>
            <a:r>
              <a:rPr lang="en-US" altLang="ko-KR" dirty="0"/>
              <a:t>: JAVA_HOME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14520D-E294-F1C1-2527-652CFE8E7E38}"/>
              </a:ext>
            </a:extLst>
          </p:cNvPr>
          <p:cNvSpPr/>
          <p:nvPr/>
        </p:nvSpPr>
        <p:spPr>
          <a:xfrm>
            <a:off x="4181169" y="2926710"/>
            <a:ext cx="1192161" cy="34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D1822C-549E-1A15-8798-2D6BAD46FE3E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52313-FAD8-47E2-2643-5EFA72FFAC9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</p:spTree>
    <p:extLst>
      <p:ext uri="{BB962C8B-B14F-4D97-AF65-F5344CB8AC3E}">
        <p14:creationId xmlns:p14="http://schemas.microsoft.com/office/powerpoint/2010/main" val="392249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E781BC1-6A02-F80E-85D7-B1E94DAB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60" y="2249293"/>
            <a:ext cx="6295914" cy="3653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6FCC66-E539-B59C-33CC-23675FDDFCDD}"/>
              </a:ext>
            </a:extLst>
          </p:cNvPr>
          <p:cNvSpPr txBox="1"/>
          <p:nvPr/>
        </p:nvSpPr>
        <p:spPr>
          <a:xfrm>
            <a:off x="2730909" y="1216424"/>
            <a:ext cx="628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변수 값</a:t>
            </a:r>
            <a:r>
              <a:rPr lang="en-US" altLang="ko-KR" dirty="0"/>
              <a:t>: </a:t>
            </a:r>
            <a:r>
              <a:rPr lang="ko-KR" altLang="en-US" dirty="0"/>
              <a:t>설치한 </a:t>
            </a:r>
            <a:r>
              <a:rPr lang="en-US" altLang="ko-KR" dirty="0"/>
              <a:t>Java </a:t>
            </a:r>
            <a:r>
              <a:rPr lang="ko-KR" altLang="en-US" dirty="0"/>
              <a:t>경로의 </a:t>
            </a:r>
            <a:r>
              <a:rPr lang="en-US" altLang="ko-KR" dirty="0"/>
              <a:t>JDK </a:t>
            </a:r>
            <a:r>
              <a:rPr lang="ko-KR" altLang="en-US" dirty="0"/>
              <a:t>폴더 위치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디렉터리 찾아보기 </a:t>
            </a:r>
            <a:r>
              <a:rPr lang="en-US" altLang="ko-KR" dirty="0"/>
              <a:t>&gt; Java </a:t>
            </a:r>
            <a:r>
              <a:rPr lang="ko-KR" altLang="en-US" dirty="0"/>
              <a:t>설치 경로 하위의 </a:t>
            </a:r>
            <a:r>
              <a:rPr lang="en-US" altLang="ko-KR" dirty="0"/>
              <a:t>JDK </a:t>
            </a:r>
            <a:r>
              <a:rPr lang="ko-KR" altLang="en-US" dirty="0"/>
              <a:t>폴더 선택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B7A723-F7CF-03A1-DCE5-D24307AA2F86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A54F4-A79F-538E-7996-4460DB02B69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B9C5E6-1761-5121-92B7-1F31BBC6D222}"/>
              </a:ext>
            </a:extLst>
          </p:cNvPr>
          <p:cNvSpPr/>
          <p:nvPr/>
        </p:nvSpPr>
        <p:spPr>
          <a:xfrm>
            <a:off x="3800435" y="4228704"/>
            <a:ext cx="1006955" cy="288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A224E86-25D2-E499-8D0B-8485FE6B1A81}"/>
              </a:ext>
            </a:extLst>
          </p:cNvPr>
          <p:cNvSpPr/>
          <p:nvPr/>
        </p:nvSpPr>
        <p:spPr>
          <a:xfrm>
            <a:off x="6406324" y="3429000"/>
            <a:ext cx="1006955" cy="288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480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3A9258-0EBA-74A0-4E39-B5CE6A207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60" y="2249293"/>
            <a:ext cx="6295914" cy="3653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23D7A8-4D70-9582-ABCD-04289165411A}"/>
              </a:ext>
            </a:extLst>
          </p:cNvPr>
          <p:cNvSpPr txBox="1"/>
          <p:nvPr/>
        </p:nvSpPr>
        <p:spPr>
          <a:xfrm>
            <a:off x="2730909" y="1216424"/>
            <a:ext cx="628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변수 값</a:t>
            </a:r>
            <a:r>
              <a:rPr lang="en-US" altLang="ko-KR" dirty="0"/>
              <a:t>: </a:t>
            </a:r>
            <a:r>
              <a:rPr lang="ko-KR" altLang="en-US" dirty="0"/>
              <a:t>설치한 </a:t>
            </a:r>
            <a:r>
              <a:rPr lang="en-US" altLang="ko-KR" dirty="0"/>
              <a:t>Java </a:t>
            </a:r>
            <a:r>
              <a:rPr lang="ko-KR" altLang="en-US" dirty="0"/>
              <a:t>경로의 </a:t>
            </a:r>
            <a:r>
              <a:rPr lang="en-US" altLang="ko-KR" dirty="0"/>
              <a:t>JDK </a:t>
            </a:r>
            <a:r>
              <a:rPr lang="ko-KR" altLang="en-US" dirty="0"/>
              <a:t>폴더 위치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디렉터리 찾아보기 </a:t>
            </a:r>
            <a:r>
              <a:rPr lang="en-US" altLang="ko-KR" dirty="0"/>
              <a:t>&gt; Java </a:t>
            </a:r>
            <a:r>
              <a:rPr lang="ko-KR" altLang="en-US" dirty="0"/>
              <a:t>설치 경로 하위의 </a:t>
            </a:r>
            <a:r>
              <a:rPr lang="en-US" altLang="ko-KR" dirty="0"/>
              <a:t>JDK </a:t>
            </a:r>
            <a:r>
              <a:rPr lang="ko-KR" altLang="en-US" dirty="0"/>
              <a:t>폴더 선택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45E84E-5282-28AA-DC4A-517DB2C56823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88EE5E-3F1A-FE0A-7118-EE0E09E04A70}"/>
              </a:ext>
            </a:extLst>
          </p:cNvPr>
          <p:cNvSpPr/>
          <p:nvPr/>
        </p:nvSpPr>
        <p:spPr>
          <a:xfrm>
            <a:off x="3800435" y="4228704"/>
            <a:ext cx="1006955" cy="288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6B71D4-5067-50B6-4180-926575EF8811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DF70C54-8A9A-FE87-611F-1FA7DA946657}"/>
              </a:ext>
            </a:extLst>
          </p:cNvPr>
          <p:cNvCxnSpPr/>
          <p:nvPr/>
        </p:nvCxnSpPr>
        <p:spPr>
          <a:xfrm>
            <a:off x="7189888" y="3641727"/>
            <a:ext cx="11110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DE9C8D-7118-58F3-87A1-77ABA1A1F555}"/>
              </a:ext>
            </a:extLst>
          </p:cNvPr>
          <p:cNvSpPr txBox="1"/>
          <p:nvPr/>
        </p:nvSpPr>
        <p:spPr>
          <a:xfrm>
            <a:off x="8364844" y="3410894"/>
            <a:ext cx="3305057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/>
              <a:t>자바 개발키트</a:t>
            </a:r>
            <a:r>
              <a:rPr lang="en-US" altLang="ko-KR" sz="1200" b="1" dirty="0"/>
              <a:t>(JDK, Java Development Kit)</a:t>
            </a:r>
          </a:p>
          <a:p>
            <a:pPr algn="l"/>
            <a:r>
              <a:rPr lang="ko-KR" altLang="en-US" sz="1200" dirty="0"/>
              <a:t>자바 개발을 위해 필요한 도구들을 포함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41106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087276-DE39-D8CA-C238-9D70B62E229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D1F63A-4A90-BE33-F4F9-BE68EB716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60" y="2249293"/>
            <a:ext cx="6295914" cy="3653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D40FFE-EAAB-E4B5-5DF8-D64FCED00ED9}"/>
              </a:ext>
            </a:extLst>
          </p:cNvPr>
          <p:cNvSpPr txBox="1"/>
          <p:nvPr/>
        </p:nvSpPr>
        <p:spPr>
          <a:xfrm>
            <a:off x="2730909" y="1216424"/>
            <a:ext cx="628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변수 값</a:t>
            </a:r>
            <a:r>
              <a:rPr lang="en-US" altLang="ko-KR" dirty="0"/>
              <a:t>: </a:t>
            </a:r>
            <a:r>
              <a:rPr lang="ko-KR" altLang="en-US" dirty="0"/>
              <a:t>설치한 </a:t>
            </a:r>
            <a:r>
              <a:rPr lang="en-US" altLang="ko-KR" dirty="0"/>
              <a:t>Java </a:t>
            </a:r>
            <a:r>
              <a:rPr lang="ko-KR" altLang="en-US" dirty="0"/>
              <a:t>경로의 </a:t>
            </a:r>
            <a:r>
              <a:rPr lang="en-US" altLang="ko-KR" dirty="0"/>
              <a:t>JDK </a:t>
            </a:r>
            <a:r>
              <a:rPr lang="ko-KR" altLang="en-US" dirty="0"/>
              <a:t>폴더 위치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디렉터리 찾아보기 </a:t>
            </a:r>
            <a:r>
              <a:rPr lang="en-US" altLang="ko-KR" dirty="0"/>
              <a:t>&gt; Java </a:t>
            </a:r>
            <a:r>
              <a:rPr lang="ko-KR" altLang="en-US" dirty="0"/>
              <a:t>설치 경로 하위의 </a:t>
            </a:r>
            <a:r>
              <a:rPr lang="en-US" altLang="ko-KR" dirty="0"/>
              <a:t>JDK </a:t>
            </a:r>
            <a:r>
              <a:rPr lang="ko-KR" altLang="en-US" dirty="0"/>
              <a:t>폴더 선택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9079C-9197-DB04-A98C-67CC57CD5A8A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E14B87-A224-0D9E-73D2-DAD4FD803822}"/>
              </a:ext>
            </a:extLst>
          </p:cNvPr>
          <p:cNvSpPr/>
          <p:nvPr/>
        </p:nvSpPr>
        <p:spPr>
          <a:xfrm>
            <a:off x="3800435" y="4228704"/>
            <a:ext cx="1006955" cy="288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91BAA2A-74F1-F747-35D6-1AC742064378}"/>
              </a:ext>
            </a:extLst>
          </p:cNvPr>
          <p:cNvCxnSpPr/>
          <p:nvPr/>
        </p:nvCxnSpPr>
        <p:spPr>
          <a:xfrm>
            <a:off x="7385866" y="3916915"/>
            <a:ext cx="111104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E5FF2A-0CCC-836D-9D31-ED715DDBD39B}"/>
              </a:ext>
            </a:extLst>
          </p:cNvPr>
          <p:cNvSpPr txBox="1"/>
          <p:nvPr/>
        </p:nvSpPr>
        <p:spPr>
          <a:xfrm>
            <a:off x="8511493" y="3248581"/>
            <a:ext cx="3305057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/>
              <a:t>자바 실행환경</a:t>
            </a:r>
            <a:r>
              <a:rPr lang="en-US" altLang="ko-KR" sz="1200" b="1" dirty="0"/>
              <a:t>(JRE, Java Runtime Environment)</a:t>
            </a:r>
          </a:p>
          <a:p>
            <a:pPr algn="l"/>
            <a:r>
              <a:rPr lang="ko-KR" altLang="en-US" sz="1200" dirty="0"/>
              <a:t>자바로 만들어진 프로그램을 실행하기 위해 필요</a:t>
            </a:r>
            <a:r>
              <a:rPr lang="en-US" altLang="ko-KR" sz="1200" dirty="0"/>
              <a:t>.</a:t>
            </a:r>
          </a:p>
          <a:p>
            <a:pPr algn="l"/>
            <a:r>
              <a:rPr lang="ko-KR" altLang="en-US" sz="1200" dirty="0"/>
              <a:t>프로그램 자체에 내장하는 경우도 있음</a:t>
            </a:r>
            <a:r>
              <a:rPr lang="en-US" altLang="ko-KR" sz="1200" dirty="0"/>
              <a:t>.</a:t>
            </a:r>
          </a:p>
          <a:p>
            <a:pPr algn="l"/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159451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0C3F5-3682-56BD-1608-528A0B9F25A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CDB8C7-A1D0-07A2-3636-B2F96066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548" y="3429000"/>
            <a:ext cx="6248400" cy="1657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5FEC85-8DDC-2C38-13F0-04CBDC9CDC01}"/>
              </a:ext>
            </a:extLst>
          </p:cNvPr>
          <p:cNvSpPr txBox="1"/>
          <p:nvPr/>
        </p:nvSpPr>
        <p:spPr>
          <a:xfrm>
            <a:off x="2895600" y="2269017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확인 눌러서 저장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6B45D0-8106-251D-3588-F561F56B2988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Java</a:t>
            </a:r>
            <a:r>
              <a:rPr lang="ko-KR" altLang="en-US" b="1" dirty="0">
                <a:solidFill>
                  <a:srgbClr val="00B050"/>
                </a:solidFill>
              </a:rPr>
              <a:t> 위치를 </a:t>
            </a:r>
            <a:endParaRPr lang="en-US" altLang="ko-KR" b="1" dirty="0">
              <a:solidFill>
                <a:srgbClr val="00B050"/>
              </a:solidFill>
            </a:endParaRPr>
          </a:p>
          <a:p>
            <a:r>
              <a:rPr lang="ko-KR" altLang="en-US" b="1" dirty="0">
                <a:solidFill>
                  <a:srgbClr val="00B050"/>
                </a:solidFill>
              </a:rPr>
              <a:t>시스템 변수로 저장하기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35FA8D-F18A-9095-45A4-4F4E3870385C}"/>
              </a:ext>
            </a:extLst>
          </p:cNvPr>
          <p:cNvSpPr/>
          <p:nvPr/>
        </p:nvSpPr>
        <p:spPr>
          <a:xfrm>
            <a:off x="7358446" y="4636110"/>
            <a:ext cx="1006955" cy="288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226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2CBCD0-ADE5-DEDB-405A-0EA4D78D032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D7A3B6-66EA-4933-8C04-E29957ED4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85" y="1774722"/>
            <a:ext cx="4283176" cy="42970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D5F8E2-6ACD-FBCC-B4DD-B3151740AECD}"/>
              </a:ext>
            </a:extLst>
          </p:cNvPr>
          <p:cNvSpPr/>
          <p:nvPr/>
        </p:nvSpPr>
        <p:spPr>
          <a:xfrm>
            <a:off x="3939048" y="3923240"/>
            <a:ext cx="1016411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D7B5D-8CE8-FF4C-79BC-664C49D112FA}"/>
              </a:ext>
            </a:extLst>
          </p:cNvPr>
          <p:cNvSpPr txBox="1"/>
          <p:nvPr/>
        </p:nvSpPr>
        <p:spPr>
          <a:xfrm>
            <a:off x="3843185" y="1052394"/>
            <a:ext cx="4389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다시 환경 변수 창을 열고</a:t>
            </a:r>
            <a:endParaRPr lang="en-US" altLang="ko-KR" dirty="0"/>
          </a:p>
          <a:p>
            <a:r>
              <a:rPr lang="ko-KR" altLang="en-US" dirty="0"/>
              <a:t>시스템 변수 </a:t>
            </a:r>
            <a:r>
              <a:rPr lang="en-US" altLang="ko-KR" dirty="0"/>
              <a:t>&gt; </a:t>
            </a:r>
            <a:r>
              <a:rPr lang="ko-KR" altLang="en-US" dirty="0"/>
              <a:t>변수 명</a:t>
            </a:r>
            <a:r>
              <a:rPr lang="en-US" altLang="ko-KR" dirty="0"/>
              <a:t> Path </a:t>
            </a:r>
            <a:r>
              <a:rPr lang="ko-KR" altLang="en-US" dirty="0"/>
              <a:t>선택 </a:t>
            </a:r>
            <a:r>
              <a:rPr lang="en-US" altLang="ko-KR" dirty="0"/>
              <a:t>&gt; </a:t>
            </a:r>
            <a:r>
              <a:rPr lang="ko-KR" altLang="en-US" dirty="0"/>
              <a:t>편집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385491-E58A-E0C3-D47A-ABC118EA23FB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Java</a:t>
            </a:r>
            <a:r>
              <a:rPr lang="ko-KR" altLang="en-US" b="1" dirty="0">
                <a:solidFill>
                  <a:srgbClr val="0070C0"/>
                </a:solidFill>
              </a:rPr>
              <a:t> 실행 파일의 위치를 시스템에 알려주기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52B0D-4D09-7A7E-148B-B370ED4F0C2E}"/>
              </a:ext>
            </a:extLst>
          </p:cNvPr>
          <p:cNvSpPr txBox="1"/>
          <p:nvPr/>
        </p:nvSpPr>
        <p:spPr>
          <a:xfrm>
            <a:off x="7935907" y="3830534"/>
            <a:ext cx="3970959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Windows</a:t>
            </a:r>
            <a:r>
              <a:rPr lang="ko-KR" altLang="en-US" sz="1400" dirty="0"/>
              <a:t>의 기본 환경 변수 </a:t>
            </a:r>
            <a:r>
              <a:rPr lang="en-US" altLang="ko-KR" sz="1400" dirty="0">
                <a:highlight>
                  <a:srgbClr val="FFFF00"/>
                </a:highlight>
              </a:rPr>
              <a:t>Path</a:t>
            </a:r>
            <a:r>
              <a:rPr lang="ko-KR" altLang="en-US" sz="1400" dirty="0"/>
              <a:t>의 역할</a:t>
            </a:r>
            <a:r>
              <a:rPr lang="en-US" altLang="ko-KR" sz="1400" dirty="0"/>
              <a:t>: </a:t>
            </a:r>
          </a:p>
          <a:p>
            <a:r>
              <a:rPr lang="ko-KR" altLang="en-US" sz="1400" dirty="0"/>
              <a:t>실행 파일의 검색 경로를 지정하는 시스템 변수</a:t>
            </a:r>
            <a:endParaRPr lang="en-US" altLang="ko-KR" sz="14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1AFE959-B34F-CE81-1DB1-8178665BE5DD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955459" y="4092144"/>
            <a:ext cx="29804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E5AF5B-08B2-945A-BE19-535D4AEDFDCF}"/>
              </a:ext>
            </a:extLst>
          </p:cNvPr>
          <p:cNvSpPr/>
          <p:nvPr/>
        </p:nvSpPr>
        <p:spPr>
          <a:xfrm>
            <a:off x="5305733" y="4593669"/>
            <a:ext cx="87384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192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AA000-2DFD-30FA-26A7-B5A2D6662F1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4ABDE6-3CD5-AF07-7582-556135F3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4" y="1995682"/>
            <a:ext cx="7909711" cy="4316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B8F3E-EC98-6584-0912-D6793DC128A8}"/>
              </a:ext>
            </a:extLst>
          </p:cNvPr>
          <p:cNvSpPr txBox="1"/>
          <p:nvPr/>
        </p:nvSpPr>
        <p:spPr>
          <a:xfrm>
            <a:off x="1832057" y="984044"/>
            <a:ext cx="498290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hlinkClick r:id="rId3"/>
              </a:rPr>
              <a:t>https://www.oracle.com/kr/index.html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dirty="0"/>
              <a:t>제품 </a:t>
            </a:r>
            <a:r>
              <a:rPr lang="en-US" altLang="ko-KR" dirty="0"/>
              <a:t>&gt; </a:t>
            </a:r>
            <a:r>
              <a:rPr lang="ko-KR" altLang="en-US" dirty="0"/>
              <a:t>하드웨어 및 소프트웨어 </a:t>
            </a:r>
            <a:r>
              <a:rPr lang="en-US" altLang="ko-KR" dirty="0"/>
              <a:t>&gt; Java</a:t>
            </a: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2FD8E8-1891-7A07-9C79-EA5F98B0BE8A}"/>
              </a:ext>
            </a:extLst>
          </p:cNvPr>
          <p:cNvSpPr/>
          <p:nvPr/>
        </p:nvSpPr>
        <p:spPr>
          <a:xfrm>
            <a:off x="3739082" y="2031894"/>
            <a:ext cx="262550" cy="204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E45226-51DF-14F9-D015-92B2FE9936DB}"/>
              </a:ext>
            </a:extLst>
          </p:cNvPr>
          <p:cNvSpPr/>
          <p:nvPr/>
        </p:nvSpPr>
        <p:spPr>
          <a:xfrm>
            <a:off x="2009874" y="5398274"/>
            <a:ext cx="262550" cy="204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75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078412-702B-0636-430D-E2F20DADB99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CA2CB6-FFE1-DC44-E70E-D7AB87A64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185" y="1774722"/>
            <a:ext cx="4283176" cy="42970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C9EC27-D487-01CF-97F3-E98A7EA5C1CE}"/>
              </a:ext>
            </a:extLst>
          </p:cNvPr>
          <p:cNvSpPr/>
          <p:nvPr/>
        </p:nvSpPr>
        <p:spPr>
          <a:xfrm>
            <a:off x="3939048" y="3923240"/>
            <a:ext cx="1016411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716D7-3A6B-1862-C1CF-707FF3FBBBAE}"/>
              </a:ext>
            </a:extLst>
          </p:cNvPr>
          <p:cNvSpPr txBox="1"/>
          <p:nvPr/>
        </p:nvSpPr>
        <p:spPr>
          <a:xfrm>
            <a:off x="3843185" y="1052394"/>
            <a:ext cx="4389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다시 환경 변수 창을 열고</a:t>
            </a:r>
            <a:endParaRPr lang="en-US" altLang="ko-KR" dirty="0"/>
          </a:p>
          <a:p>
            <a:r>
              <a:rPr lang="ko-KR" altLang="en-US" dirty="0"/>
              <a:t>시스템 변수 </a:t>
            </a:r>
            <a:r>
              <a:rPr lang="en-US" altLang="ko-KR" dirty="0"/>
              <a:t>&gt; </a:t>
            </a:r>
            <a:r>
              <a:rPr lang="ko-KR" altLang="en-US" dirty="0"/>
              <a:t>변수 명</a:t>
            </a:r>
            <a:r>
              <a:rPr lang="en-US" altLang="ko-KR" dirty="0"/>
              <a:t> Path </a:t>
            </a:r>
            <a:r>
              <a:rPr lang="ko-KR" altLang="en-US" dirty="0"/>
              <a:t>선택 </a:t>
            </a:r>
            <a:r>
              <a:rPr lang="en-US" altLang="ko-KR" dirty="0"/>
              <a:t>&gt; </a:t>
            </a:r>
            <a:r>
              <a:rPr lang="ko-KR" altLang="en-US" dirty="0"/>
              <a:t>편집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CB0859-45B3-92A2-5948-0457E9BB41B9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Java</a:t>
            </a:r>
            <a:r>
              <a:rPr lang="ko-KR" altLang="en-US" b="1" dirty="0">
                <a:solidFill>
                  <a:srgbClr val="0070C0"/>
                </a:solidFill>
              </a:rPr>
              <a:t> 실행 파일의 위치를 시스템에 알려주기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110083-395B-22D1-FFEB-4F4F8124148A}"/>
              </a:ext>
            </a:extLst>
          </p:cNvPr>
          <p:cNvSpPr txBox="1"/>
          <p:nvPr/>
        </p:nvSpPr>
        <p:spPr>
          <a:xfrm>
            <a:off x="7935907" y="3830534"/>
            <a:ext cx="3970959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Windows</a:t>
            </a:r>
            <a:r>
              <a:rPr lang="ko-KR" altLang="en-US" sz="1400" dirty="0"/>
              <a:t>의 기본 환경 변수 </a:t>
            </a:r>
            <a:r>
              <a:rPr lang="en-US" altLang="ko-KR" sz="1400" dirty="0">
                <a:highlight>
                  <a:srgbClr val="FFFF00"/>
                </a:highlight>
              </a:rPr>
              <a:t>Path</a:t>
            </a:r>
            <a:r>
              <a:rPr lang="ko-KR" altLang="en-US" sz="1400" dirty="0"/>
              <a:t>의 역할</a:t>
            </a:r>
            <a:r>
              <a:rPr lang="en-US" altLang="ko-KR" sz="1400" dirty="0"/>
              <a:t>: </a:t>
            </a:r>
          </a:p>
          <a:p>
            <a:r>
              <a:rPr lang="ko-KR" altLang="en-US" sz="1400" dirty="0"/>
              <a:t>실행 파일의 검색 경로를 지정하는 시스템 변수</a:t>
            </a:r>
            <a:endParaRPr lang="en-US" altLang="ko-KR" sz="14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D460D2C-59C7-41AC-1407-365E24501F14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4955459" y="4092144"/>
            <a:ext cx="29804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380AA1-AE4B-BBFE-A480-5AB22A5B79A2}"/>
              </a:ext>
            </a:extLst>
          </p:cNvPr>
          <p:cNvSpPr/>
          <p:nvPr/>
        </p:nvSpPr>
        <p:spPr>
          <a:xfrm>
            <a:off x="5305733" y="4593669"/>
            <a:ext cx="87384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384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E666E6-957F-C493-71DD-448CBE72F0AE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환경변수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B9D3E3-4A2A-238F-5DC3-843B7B238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727" y="1836537"/>
            <a:ext cx="4584545" cy="461064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6BCC3E-4642-1FC4-F732-A3308C5D6C59}"/>
              </a:ext>
            </a:extLst>
          </p:cNvPr>
          <p:cNvSpPr/>
          <p:nvPr/>
        </p:nvSpPr>
        <p:spPr>
          <a:xfrm>
            <a:off x="7371861" y="2222259"/>
            <a:ext cx="1016411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4A154F-C205-3AC9-247D-4A9C7222C212}"/>
              </a:ext>
            </a:extLst>
          </p:cNvPr>
          <p:cNvSpPr txBox="1"/>
          <p:nvPr/>
        </p:nvSpPr>
        <p:spPr>
          <a:xfrm>
            <a:off x="3283755" y="1367776"/>
            <a:ext cx="549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새로 만들기 </a:t>
            </a:r>
            <a:r>
              <a:rPr lang="en-US" altLang="ko-KR" dirty="0"/>
              <a:t>&gt; </a:t>
            </a:r>
            <a:r>
              <a:rPr lang="en-US" altLang="ko-KR" dirty="0">
                <a:highlight>
                  <a:srgbClr val="FFFF00"/>
                </a:highlight>
              </a:rPr>
              <a:t>%JAVA_HOME%\bin</a:t>
            </a:r>
            <a:r>
              <a:rPr lang="en-US" altLang="ko-KR" dirty="0"/>
              <a:t> </a:t>
            </a:r>
            <a:r>
              <a:rPr lang="ko-KR" altLang="en-US" dirty="0"/>
              <a:t>입력 </a:t>
            </a:r>
            <a:r>
              <a:rPr lang="en-US" altLang="ko-KR" dirty="0"/>
              <a:t>&gt;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784F7-D7FF-7922-FC0E-695A25F6FD6D}"/>
              </a:ext>
            </a:extLst>
          </p:cNvPr>
          <p:cNvSpPr txBox="1"/>
          <p:nvPr/>
        </p:nvSpPr>
        <p:spPr>
          <a:xfrm>
            <a:off x="238406" y="955522"/>
            <a:ext cx="2740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Java</a:t>
            </a:r>
            <a:r>
              <a:rPr lang="ko-KR" altLang="en-US" b="1" dirty="0">
                <a:solidFill>
                  <a:srgbClr val="0070C0"/>
                </a:solidFill>
              </a:rPr>
              <a:t> 실행 파일의 위치를 시스템에 알려주기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1626D7-F98C-9835-BFFC-31E93A027030}"/>
              </a:ext>
            </a:extLst>
          </p:cNvPr>
          <p:cNvSpPr/>
          <p:nvPr/>
        </p:nvSpPr>
        <p:spPr>
          <a:xfrm>
            <a:off x="3955151" y="3429000"/>
            <a:ext cx="134935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72002B-E6A9-A032-68A3-0D8E23D69AA2}"/>
              </a:ext>
            </a:extLst>
          </p:cNvPr>
          <p:cNvSpPr/>
          <p:nvPr/>
        </p:nvSpPr>
        <p:spPr>
          <a:xfrm>
            <a:off x="6609861" y="6044156"/>
            <a:ext cx="89215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9660A5-E90D-A104-39BC-C804DFF27375}"/>
              </a:ext>
            </a:extLst>
          </p:cNvPr>
          <p:cNvSpPr/>
          <p:nvPr/>
        </p:nvSpPr>
        <p:spPr>
          <a:xfrm>
            <a:off x="3905059" y="2126057"/>
            <a:ext cx="3138292" cy="337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0F38A3-8597-818F-C5EA-CFF59B2F0025}"/>
              </a:ext>
            </a:extLst>
          </p:cNvPr>
          <p:cNvSpPr txBox="1"/>
          <p:nvPr/>
        </p:nvSpPr>
        <p:spPr>
          <a:xfrm>
            <a:off x="743051" y="2164156"/>
            <a:ext cx="27558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삭제</a:t>
            </a:r>
            <a:r>
              <a:rPr lang="en-US" altLang="ko-KR" sz="1100" dirty="0"/>
              <a:t>: Java </a:t>
            </a:r>
            <a:r>
              <a:rPr lang="ko-KR" altLang="en-US" sz="1100" dirty="0"/>
              <a:t>설치 시 자동으로 설정된 경로</a:t>
            </a:r>
            <a:endParaRPr lang="en-US" altLang="ko-KR" sz="11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4855E7F-596A-C1BF-C251-A00E9C29E7C7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3498934" y="2294961"/>
            <a:ext cx="4061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885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9E0B5E-3C92-88B5-E488-2ACCF90AC34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434CA18-85F6-1F12-EC64-0E21DEC35AA7}"/>
              </a:ext>
            </a:extLst>
          </p:cNvPr>
          <p:cNvGrpSpPr/>
          <p:nvPr/>
        </p:nvGrpSpPr>
        <p:grpSpPr>
          <a:xfrm>
            <a:off x="2000681" y="1966228"/>
            <a:ext cx="7439066" cy="4703943"/>
            <a:chOff x="1910146" y="1812319"/>
            <a:chExt cx="7439066" cy="470394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1D25BB-659C-0911-9818-65F389EDE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9922" y="3805617"/>
              <a:ext cx="4369193" cy="271064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EF3E5F7-4D1B-8DE2-256C-2F70AF21F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0146" y="1812319"/>
              <a:ext cx="7439066" cy="199329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D2DA43F-21B1-248A-CE53-9B0AE7E51C76}"/>
              </a:ext>
            </a:extLst>
          </p:cNvPr>
          <p:cNvSpPr txBox="1"/>
          <p:nvPr/>
        </p:nvSpPr>
        <p:spPr>
          <a:xfrm>
            <a:off x="2414890" y="1475704"/>
            <a:ext cx="758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dirty="0">
                <a:hlinkClick r:id="rId4"/>
              </a:rPr>
              <a:t>https://spring.io/tools</a:t>
            </a:r>
            <a:r>
              <a:rPr lang="en-US" altLang="ko-KR" dirty="0"/>
              <a:t> </a:t>
            </a:r>
            <a:r>
              <a:rPr lang="ko-KR" altLang="en-US" dirty="0"/>
              <a:t>접속 </a:t>
            </a:r>
            <a:r>
              <a:rPr lang="en-US" altLang="ko-KR" dirty="0"/>
              <a:t>&gt; Spring</a:t>
            </a:r>
            <a:r>
              <a:rPr lang="ko-KR" altLang="en-US" dirty="0"/>
              <a:t> </a:t>
            </a:r>
            <a:r>
              <a:rPr lang="en-US" altLang="ko-KR" dirty="0"/>
              <a:t>Tools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Eclipse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Windows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9947F-52D0-A4DC-74B0-2578BF0B793B}"/>
              </a:ext>
            </a:extLst>
          </p:cNvPr>
          <p:cNvSpPr txBox="1"/>
          <p:nvPr/>
        </p:nvSpPr>
        <p:spPr>
          <a:xfrm>
            <a:off x="1007807" y="1012347"/>
            <a:ext cx="10397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STS,</a:t>
            </a:r>
            <a:r>
              <a:rPr lang="ko-KR" altLang="en-US" dirty="0"/>
              <a:t> </a:t>
            </a:r>
            <a:r>
              <a:rPr lang="en-US" altLang="ko-KR" dirty="0"/>
              <a:t>Spring Tool Suite?: </a:t>
            </a:r>
            <a:r>
              <a:rPr lang="ko-KR" altLang="en-US" dirty="0"/>
              <a:t>스프링 개발을 위한 통합 개발환경</a:t>
            </a:r>
            <a:r>
              <a:rPr lang="en-US" altLang="ko-KR" dirty="0"/>
              <a:t>(IDE)(</a:t>
            </a:r>
            <a:r>
              <a:rPr lang="en-US" altLang="ko-KR" dirty="0" err="1"/>
              <a:t>Eclipse+Spring</a:t>
            </a:r>
            <a:r>
              <a:rPr lang="en-US" altLang="ko-KR" dirty="0"/>
              <a:t> Framework Plugin)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BF6BEB-18AD-C0F7-1A99-ED94B8ECC6B5}"/>
              </a:ext>
            </a:extLst>
          </p:cNvPr>
          <p:cNvSpPr/>
          <p:nvPr/>
        </p:nvSpPr>
        <p:spPr>
          <a:xfrm>
            <a:off x="4028791" y="6283105"/>
            <a:ext cx="1231271" cy="38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33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FC4857-C0F4-7714-F88D-38CE93DF3C31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40EB2D-818B-E316-3453-1C6DBD2BD957}"/>
              </a:ext>
            </a:extLst>
          </p:cNvPr>
          <p:cNvSpPr txBox="1"/>
          <p:nvPr/>
        </p:nvSpPr>
        <p:spPr>
          <a:xfrm>
            <a:off x="3894681" y="1032862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다운로드 받은 압축 파일 해제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E3C943-7A81-D337-C3C8-87BF73514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0" y="1658722"/>
            <a:ext cx="6209643" cy="159807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D17082B-33B4-97F5-211F-EA574EBCA856}"/>
              </a:ext>
            </a:extLst>
          </p:cNvPr>
          <p:cNvSpPr/>
          <p:nvPr/>
        </p:nvSpPr>
        <p:spPr>
          <a:xfrm>
            <a:off x="1839837" y="2912693"/>
            <a:ext cx="4626321" cy="199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9DC7A2-A7C9-4880-D651-54FAA3F1A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249" y="3578584"/>
            <a:ext cx="7198524" cy="215067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934273F-7F8A-CEC3-4896-0A4D3E52EC84}"/>
              </a:ext>
            </a:extLst>
          </p:cNvPr>
          <p:cNvGrpSpPr/>
          <p:nvPr/>
        </p:nvGrpSpPr>
        <p:grpSpPr>
          <a:xfrm>
            <a:off x="470780" y="3657601"/>
            <a:ext cx="1421394" cy="1376126"/>
            <a:chOff x="787651" y="4237022"/>
            <a:chExt cx="1421394" cy="1376126"/>
          </a:xfrm>
        </p:grpSpPr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F81CD968-E3B4-3851-129A-BB8AD0C3FFAF}"/>
                </a:ext>
              </a:extLst>
            </p:cNvPr>
            <p:cNvSpPr/>
            <p:nvPr/>
          </p:nvSpPr>
          <p:spPr>
            <a:xfrm>
              <a:off x="787651" y="4853531"/>
              <a:ext cx="1421394" cy="75961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1DFFE53-5ECD-827F-9A4E-F85B79F063D5}"/>
                </a:ext>
              </a:extLst>
            </p:cNvPr>
            <p:cNvSpPr/>
            <p:nvPr/>
          </p:nvSpPr>
          <p:spPr>
            <a:xfrm>
              <a:off x="787652" y="4237022"/>
              <a:ext cx="452674" cy="11262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E05B31-1CFC-C007-A271-2E9BEBB63012}"/>
              </a:ext>
            </a:extLst>
          </p:cNvPr>
          <p:cNvSpPr/>
          <p:nvPr/>
        </p:nvSpPr>
        <p:spPr>
          <a:xfrm>
            <a:off x="3790205" y="5187636"/>
            <a:ext cx="944758" cy="2353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B8EE04C-2F1A-EDA8-6CD2-7234F5902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919" y="3578584"/>
            <a:ext cx="5545120" cy="2816785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903F798-4B2C-34B8-AE0D-97126A68E7B3}"/>
              </a:ext>
            </a:extLst>
          </p:cNvPr>
          <p:cNvSpPr/>
          <p:nvPr/>
        </p:nvSpPr>
        <p:spPr>
          <a:xfrm>
            <a:off x="5343960" y="5104884"/>
            <a:ext cx="642797" cy="436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189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B2910B-5E31-9EE4-8ACA-1F0934CA7182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29DC7-7317-4681-2D92-AA20C1CC87E9}"/>
              </a:ext>
            </a:extLst>
          </p:cNvPr>
          <p:cNvSpPr txBox="1"/>
          <p:nvPr/>
        </p:nvSpPr>
        <p:spPr>
          <a:xfrm>
            <a:off x="2855518" y="1728936"/>
            <a:ext cx="368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SpringToolSuite4.exe </a:t>
            </a:r>
            <a:r>
              <a:rPr lang="ko-KR" altLang="en-US" dirty="0"/>
              <a:t>파일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EB2D7F-9C85-6AA6-05B9-920DD89E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020" y="2655131"/>
            <a:ext cx="5545120" cy="281678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4E54C2C-9ADB-E33F-3772-9EE9C64A5D7B}"/>
              </a:ext>
            </a:extLst>
          </p:cNvPr>
          <p:cNvSpPr/>
          <p:nvPr/>
        </p:nvSpPr>
        <p:spPr>
          <a:xfrm>
            <a:off x="3585172" y="4879818"/>
            <a:ext cx="4092167" cy="20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891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EC7FEB-02EC-B454-0267-C60329D4E83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  <p:pic>
        <p:nvPicPr>
          <p:cNvPr id="3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0455E4B-2942-5928-0655-865161D8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2267102"/>
            <a:ext cx="7213600" cy="38985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7E2D53B-F51B-8976-F8B3-DFAA552E0760}"/>
              </a:ext>
            </a:extLst>
          </p:cNvPr>
          <p:cNvSpPr/>
          <p:nvPr/>
        </p:nvSpPr>
        <p:spPr>
          <a:xfrm>
            <a:off x="6362711" y="5294142"/>
            <a:ext cx="1554690" cy="3982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A7BF5A-D1F2-0541-1E06-1A45A0C29BF0}"/>
              </a:ext>
            </a:extLst>
          </p:cNvPr>
          <p:cNvSpPr txBox="1"/>
          <p:nvPr/>
        </p:nvSpPr>
        <p:spPr>
          <a:xfrm>
            <a:off x="812165" y="1020045"/>
            <a:ext cx="10563469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4. STS4는 </a:t>
            </a:r>
            <a:r>
              <a:rPr lang="en-US" altLang="ko-KR" dirty="0" err="1">
                <a:ea typeface="맑은 고딕"/>
              </a:rPr>
              <a:t>기본적으로</a:t>
            </a:r>
            <a:r>
              <a:rPr lang="en-US" altLang="ko-KR" dirty="0">
                <a:ea typeface="맑은 고딕"/>
              </a:rPr>
              <a:t> HTML, JSON, CSS, JSP 등 Web Server </a:t>
            </a:r>
            <a:r>
              <a:rPr lang="en-US" altLang="ko-KR" dirty="0" err="1">
                <a:ea typeface="맑은 고딕"/>
              </a:rPr>
              <a:t>개발과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관련된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기능을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지원하지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않는다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 err="1">
                <a:ea typeface="맑은 고딕"/>
              </a:rPr>
              <a:t>이를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사용하기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위해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관련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플러그인을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설치해야한다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Help &gt; Eclipse Marketplace...</a:t>
            </a:r>
          </a:p>
        </p:txBody>
      </p:sp>
    </p:spTree>
    <p:extLst>
      <p:ext uri="{BB962C8B-B14F-4D97-AF65-F5344CB8AC3E}">
        <p14:creationId xmlns:p14="http://schemas.microsoft.com/office/powerpoint/2010/main" val="1925164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95B72F-C9C1-AE7B-2329-9F6FBA4D1FCB}"/>
              </a:ext>
            </a:extLst>
          </p:cNvPr>
          <p:cNvSpPr txBox="1"/>
          <p:nvPr/>
        </p:nvSpPr>
        <p:spPr>
          <a:xfrm>
            <a:off x="2767379" y="1336786"/>
            <a:ext cx="648651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5. Eclipse Enterprise Java and Web Developer Tools &gt; Install</a:t>
            </a:r>
            <a:endParaRPr lang="en-US" altLang="ko-KR" dirty="0" err="1">
              <a:ea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6A1223-551A-9F04-4C55-50DF1C951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508" y="1854075"/>
            <a:ext cx="3912941" cy="48138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C087EE1-85DF-9D15-91A0-3A2A72AF9F60}"/>
              </a:ext>
            </a:extLst>
          </p:cNvPr>
          <p:cNvSpPr/>
          <p:nvPr/>
        </p:nvSpPr>
        <p:spPr>
          <a:xfrm>
            <a:off x="3811508" y="3657600"/>
            <a:ext cx="3912941" cy="923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49C100-58CA-4347-9CFA-4E06E72EFA7A}"/>
              </a:ext>
            </a:extLst>
          </p:cNvPr>
          <p:cNvSpPr/>
          <p:nvPr/>
        </p:nvSpPr>
        <p:spPr>
          <a:xfrm>
            <a:off x="7206558" y="4318503"/>
            <a:ext cx="316872" cy="199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6B041-B5E4-530F-72C9-6DC3EB727C3B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506755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155FE9F-E5D4-C99B-4D6B-94067E986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534" y="1279079"/>
            <a:ext cx="4411132" cy="53497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25DD98-3E5D-F405-6A08-E63B8CF4606E}"/>
              </a:ext>
            </a:extLst>
          </p:cNvPr>
          <p:cNvSpPr txBox="1"/>
          <p:nvPr/>
        </p:nvSpPr>
        <p:spPr>
          <a:xfrm>
            <a:off x="3614632" y="816844"/>
            <a:ext cx="260635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6. </a:t>
            </a:r>
            <a:r>
              <a:rPr lang="en-US" altLang="ko-KR" dirty="0" err="1">
                <a:ea typeface="맑은 고딕"/>
              </a:rPr>
              <a:t>기본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설정</a:t>
            </a:r>
            <a:r>
              <a:rPr lang="en-US" altLang="ko-KR" dirty="0">
                <a:ea typeface="맑은 고딕"/>
              </a:rPr>
              <a:t> &gt; Confirm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BD020A-87AD-7B70-DF80-6CB06CB9AF75}"/>
              </a:ext>
            </a:extLst>
          </p:cNvPr>
          <p:cNvSpPr/>
          <p:nvPr/>
        </p:nvSpPr>
        <p:spPr>
          <a:xfrm>
            <a:off x="6091777" y="6225476"/>
            <a:ext cx="860423" cy="440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A32F4A-DF27-CB59-A9D9-8513B320707D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125825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A304134-DEBC-DEF2-34FA-CE3E77F8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0" y="1219812"/>
            <a:ext cx="4563533" cy="5544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5E3D22-5C62-4B74-674A-6A11C921C46E}"/>
              </a:ext>
            </a:extLst>
          </p:cNvPr>
          <p:cNvSpPr txBox="1"/>
          <p:nvPr/>
        </p:nvSpPr>
        <p:spPr>
          <a:xfrm>
            <a:off x="2911899" y="850711"/>
            <a:ext cx="661219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7. I accept the terms of the license agreements </a:t>
            </a:r>
            <a:r>
              <a:rPr lang="en-US" altLang="ko-KR" dirty="0" err="1">
                <a:ea typeface="맑은 고딕"/>
              </a:rPr>
              <a:t>선택</a:t>
            </a:r>
            <a:r>
              <a:rPr lang="en-US" altLang="ko-KR" dirty="0">
                <a:ea typeface="맑은 고딕"/>
              </a:rPr>
              <a:t> &gt; Finish</a:t>
            </a:r>
            <a:endParaRPr 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C46459-C64C-492B-1A6B-7B2138567E43}"/>
              </a:ext>
            </a:extLst>
          </p:cNvPr>
          <p:cNvSpPr/>
          <p:nvPr/>
        </p:nvSpPr>
        <p:spPr>
          <a:xfrm>
            <a:off x="6371177" y="5734409"/>
            <a:ext cx="1935689" cy="2204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C3FB6F-B4A0-A6D2-B668-A057B69A0CD1}"/>
              </a:ext>
            </a:extLst>
          </p:cNvPr>
          <p:cNvSpPr/>
          <p:nvPr/>
        </p:nvSpPr>
        <p:spPr>
          <a:xfrm>
            <a:off x="7073910" y="6471009"/>
            <a:ext cx="809623" cy="254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F408F-893B-6466-BC71-16DE177DCF71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672656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D3CEDCA-3EFA-9C48-9763-D0C5CCF95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3348392"/>
            <a:ext cx="5943600" cy="16767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CF83607-2CDB-AE98-E9B6-44A0FAB4D817}"/>
              </a:ext>
            </a:extLst>
          </p:cNvPr>
          <p:cNvSpPr/>
          <p:nvPr/>
        </p:nvSpPr>
        <p:spPr>
          <a:xfrm>
            <a:off x="9080509" y="4295075"/>
            <a:ext cx="1343023" cy="677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8C0F6CC-1B4B-B43C-67CC-8C4CE1CE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105560"/>
            <a:ext cx="5274733" cy="342768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F19E58B-F5CA-69A9-0F3C-7493317D210C}"/>
              </a:ext>
            </a:extLst>
          </p:cNvPr>
          <p:cNvSpPr/>
          <p:nvPr/>
        </p:nvSpPr>
        <p:spPr>
          <a:xfrm>
            <a:off x="1375843" y="4007209"/>
            <a:ext cx="4348689" cy="694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4F7B3-D250-46BA-67CF-C5517AB51E2C}"/>
              </a:ext>
            </a:extLst>
          </p:cNvPr>
          <p:cNvSpPr txBox="1"/>
          <p:nvPr/>
        </p:nvSpPr>
        <p:spPr>
          <a:xfrm>
            <a:off x="3792432" y="1976778"/>
            <a:ext cx="445827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8. </a:t>
            </a:r>
            <a:r>
              <a:rPr lang="en-US" altLang="ko-KR" dirty="0" err="1">
                <a:ea typeface="맑은 고딕"/>
              </a:rPr>
              <a:t>하단에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설치</a:t>
            </a:r>
            <a:r>
              <a:rPr lang="en-US" altLang="ko-KR" dirty="0">
                <a:ea typeface="맑은 고딕"/>
              </a:rPr>
              <a:t> </a:t>
            </a:r>
            <a:r>
              <a:rPr lang="en-US" altLang="ko-KR" dirty="0" err="1">
                <a:ea typeface="맑은 고딕"/>
              </a:rPr>
              <a:t>과정이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끝나면</a:t>
            </a:r>
            <a:r>
              <a:rPr lang="en-US" altLang="ko-KR" dirty="0">
                <a:ea typeface="맑은 고딕"/>
              </a:rPr>
              <a:t> STS </a:t>
            </a:r>
            <a:r>
              <a:rPr lang="en-US" altLang="ko-KR" dirty="0" err="1">
                <a:ea typeface="맑은 고딕"/>
              </a:rPr>
              <a:t>재시작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C6093-622B-2859-2542-55A80B1BB548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846011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AA000-2DFD-30FA-26A7-B5A2D6662F1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02C574-2813-B02E-E888-5CBAA8B3A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20" y="1599424"/>
            <a:ext cx="8503295" cy="4629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59956B-CAB1-4EF9-028D-8EF647D7E2B9}"/>
              </a:ext>
            </a:extLst>
          </p:cNvPr>
          <p:cNvSpPr txBox="1"/>
          <p:nvPr/>
        </p:nvSpPr>
        <p:spPr>
          <a:xfrm>
            <a:off x="2131020" y="970581"/>
            <a:ext cx="30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Java SE &gt; Java </a:t>
            </a:r>
            <a:r>
              <a:rPr lang="ko-KR" altLang="en-US" dirty="0"/>
              <a:t>다운로드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FA7176-4B7B-479E-0C88-E4C758442450}"/>
              </a:ext>
            </a:extLst>
          </p:cNvPr>
          <p:cNvSpPr/>
          <p:nvPr/>
        </p:nvSpPr>
        <p:spPr>
          <a:xfrm>
            <a:off x="8492151" y="1995681"/>
            <a:ext cx="841972" cy="2857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832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D2A770-7515-3258-3235-FEBC9B16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321" y="1611516"/>
            <a:ext cx="5291360" cy="4268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93F4CC-86B5-255D-F742-7C27ADB1805A}"/>
              </a:ext>
            </a:extLst>
          </p:cNvPr>
          <p:cNvSpPr txBox="1"/>
          <p:nvPr/>
        </p:nvSpPr>
        <p:spPr>
          <a:xfrm>
            <a:off x="488887" y="1014050"/>
            <a:ext cx="4237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Encoding </a:t>
            </a:r>
            <a:r>
              <a:rPr lang="ko-KR" altLang="en-US" dirty="0"/>
              <a:t>검색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Content Types </a:t>
            </a:r>
            <a:r>
              <a:rPr lang="ko-KR" altLang="en-US" dirty="0"/>
              <a:t>선택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Text</a:t>
            </a:r>
            <a:r>
              <a:rPr lang="ko-KR" altLang="en-US" dirty="0"/>
              <a:t> 선택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Default encoding -&gt; UTF-8 update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DF6F4D-B36F-4F28-182A-E392948120EC}"/>
              </a:ext>
            </a:extLst>
          </p:cNvPr>
          <p:cNvSpPr/>
          <p:nvPr/>
        </p:nvSpPr>
        <p:spPr>
          <a:xfrm>
            <a:off x="4919321" y="1819747"/>
            <a:ext cx="1055966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0A1BAB-DDCB-43D2-1B63-21E4AE636A48}"/>
              </a:ext>
            </a:extLst>
          </p:cNvPr>
          <p:cNvSpPr/>
          <p:nvPr/>
        </p:nvSpPr>
        <p:spPr>
          <a:xfrm>
            <a:off x="5107933" y="2071734"/>
            <a:ext cx="641016" cy="1607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4A7814-67C1-9DA2-125D-31CB1844B34D}"/>
              </a:ext>
            </a:extLst>
          </p:cNvPr>
          <p:cNvSpPr/>
          <p:nvPr/>
        </p:nvSpPr>
        <p:spPr>
          <a:xfrm>
            <a:off x="6096000" y="2604379"/>
            <a:ext cx="350067" cy="1388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B18C2-E344-1077-7565-B2D80EC1A67F}"/>
              </a:ext>
            </a:extLst>
          </p:cNvPr>
          <p:cNvSpPr/>
          <p:nvPr/>
        </p:nvSpPr>
        <p:spPr>
          <a:xfrm>
            <a:off x="5975287" y="5355124"/>
            <a:ext cx="4235394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40E14B-AE57-412C-5B7F-FBF7C65F043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45413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2764E2-B8D9-CC55-9735-723C4F9C3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803" y="1497148"/>
            <a:ext cx="6116306" cy="4926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542DA8-F755-3259-E1E2-6595E0816F0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STS </a:t>
            </a:r>
            <a:r>
              <a:rPr lang="ko-KR" altLang="en-US" b="1" dirty="0"/>
              <a:t>설정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98A04B-97DD-D954-AFBF-120DFF35F9B6}"/>
              </a:ext>
            </a:extLst>
          </p:cNvPr>
          <p:cNvSpPr txBox="1"/>
          <p:nvPr/>
        </p:nvSpPr>
        <p:spPr>
          <a:xfrm>
            <a:off x="353085" y="1497148"/>
            <a:ext cx="4074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/>
              <a:t>gradle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gradle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Java home  </a:t>
            </a:r>
            <a:r>
              <a:rPr lang="en-US" altLang="ko-KR" dirty="0" err="1"/>
              <a:t>jdk</a:t>
            </a:r>
            <a:r>
              <a:rPr lang="en-US" altLang="ko-KR" dirty="0"/>
              <a:t> </a:t>
            </a:r>
            <a:r>
              <a:rPr lang="ko-KR" altLang="en-US" dirty="0"/>
              <a:t>경로 선택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참고</a:t>
            </a:r>
            <a:r>
              <a:rPr lang="en-US" altLang="ko-KR" dirty="0"/>
              <a:t>) 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Gradle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과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Java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의 충돌을 방지하기 위해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Java home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항목에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JRE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경로를 입력한다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 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그리고 하단의 체크 리스트에서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Automatic Project Synchronization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값에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V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 SD Gothic Neo"/>
              </a:rPr>
              <a:t>체크를 해준다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 SD Gothic Neo"/>
              </a:rPr>
              <a:t>. 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FF676A-D883-5DD9-789D-43B98CA62A46}"/>
              </a:ext>
            </a:extLst>
          </p:cNvPr>
          <p:cNvSpPr/>
          <p:nvPr/>
        </p:nvSpPr>
        <p:spPr>
          <a:xfrm>
            <a:off x="4707803" y="1711105"/>
            <a:ext cx="1195056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756906B-467E-E4FF-1296-722CA240A330}"/>
              </a:ext>
            </a:extLst>
          </p:cNvPr>
          <p:cNvSpPr/>
          <p:nvPr/>
        </p:nvSpPr>
        <p:spPr>
          <a:xfrm>
            <a:off x="4860203" y="1863505"/>
            <a:ext cx="390807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55C461-6146-CB77-3FA5-03AE70A4CEF1}"/>
              </a:ext>
            </a:extLst>
          </p:cNvPr>
          <p:cNvSpPr/>
          <p:nvPr/>
        </p:nvSpPr>
        <p:spPr>
          <a:xfrm>
            <a:off x="5902859" y="3192855"/>
            <a:ext cx="4921250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00AAFD-EB66-55A2-6504-16B962F8DADA}"/>
              </a:ext>
            </a:extLst>
          </p:cNvPr>
          <p:cNvSpPr/>
          <p:nvPr/>
        </p:nvSpPr>
        <p:spPr>
          <a:xfrm>
            <a:off x="5937566" y="4851903"/>
            <a:ext cx="1567757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78CD82-6378-95D7-F125-FAF146A63F38}"/>
              </a:ext>
            </a:extLst>
          </p:cNvPr>
          <p:cNvSpPr/>
          <p:nvPr/>
        </p:nvSpPr>
        <p:spPr>
          <a:xfrm>
            <a:off x="10164026" y="5855329"/>
            <a:ext cx="660084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1EFDAF-CE71-128E-D1D6-6C34E7F53A1F}"/>
              </a:ext>
            </a:extLst>
          </p:cNvPr>
          <p:cNvSpPr/>
          <p:nvPr/>
        </p:nvSpPr>
        <p:spPr>
          <a:xfrm>
            <a:off x="9356759" y="6152584"/>
            <a:ext cx="692588" cy="1629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94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D27231-5678-340E-9BB4-1E050C95ADE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7A2C6D-B8D0-57DB-1A7A-B189B8F42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804" y="2027975"/>
            <a:ext cx="7384494" cy="4263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5625D7-EF46-6AD9-66F6-A05ADB204108}"/>
              </a:ext>
            </a:extLst>
          </p:cNvPr>
          <p:cNvSpPr txBox="1"/>
          <p:nvPr/>
        </p:nvSpPr>
        <p:spPr>
          <a:xfrm>
            <a:off x="271604" y="1041149"/>
            <a:ext cx="436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File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New -&gt; Spring Starter Project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E509C6-E663-6D30-9363-2B450FEE9BB5}"/>
              </a:ext>
            </a:extLst>
          </p:cNvPr>
          <p:cNvSpPr/>
          <p:nvPr/>
        </p:nvSpPr>
        <p:spPr>
          <a:xfrm>
            <a:off x="2066804" y="2181885"/>
            <a:ext cx="287097" cy="1539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D5D7CC-DCBD-196D-FB3F-C2CAA224F4D3}"/>
              </a:ext>
            </a:extLst>
          </p:cNvPr>
          <p:cNvSpPr/>
          <p:nvPr/>
        </p:nvSpPr>
        <p:spPr>
          <a:xfrm>
            <a:off x="2219204" y="2334285"/>
            <a:ext cx="442515" cy="1539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3048C9-B9D6-650D-8247-8C72C7DF20AC}"/>
              </a:ext>
            </a:extLst>
          </p:cNvPr>
          <p:cNvSpPr/>
          <p:nvPr/>
        </p:nvSpPr>
        <p:spPr>
          <a:xfrm>
            <a:off x="4414116" y="2632325"/>
            <a:ext cx="2348823" cy="1923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489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9589CA-C967-C722-F191-8A2694183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835" y="1321624"/>
            <a:ext cx="3924364" cy="5194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05D21B-25FE-F75A-6DBF-49EB82B14680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4212E5-781E-F235-8ED6-B204778C6E7C}"/>
              </a:ext>
            </a:extLst>
          </p:cNvPr>
          <p:cNvSpPr txBox="1"/>
          <p:nvPr/>
        </p:nvSpPr>
        <p:spPr>
          <a:xfrm>
            <a:off x="8157268" y="2472148"/>
            <a:ext cx="3475108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Name: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endParaRPr lang="ko-KR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Type: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Gradle-Groovy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Packaging: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W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ar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Java Version: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21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Language: Java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Group: com.ictsaeil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Artifact: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 (Name과 동일)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Package: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com.ictsaeil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.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sample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288A8A-DFB2-7949-9690-F3797D94B8EC}"/>
              </a:ext>
            </a:extLst>
          </p:cNvPr>
          <p:cNvSpPr txBox="1"/>
          <p:nvPr/>
        </p:nvSpPr>
        <p:spPr>
          <a:xfrm>
            <a:off x="3358835" y="2541195"/>
            <a:ext cx="3924364" cy="2453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EA60998-0FF3-55C6-75B7-6709C1FC7CB0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7283199" y="3626310"/>
            <a:ext cx="874069" cy="141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DE5EC1-FB06-4BFF-ABC9-30FF323E4481}"/>
              </a:ext>
            </a:extLst>
          </p:cNvPr>
          <p:cNvSpPr txBox="1"/>
          <p:nvPr/>
        </p:nvSpPr>
        <p:spPr>
          <a:xfrm>
            <a:off x="373845" y="1441466"/>
            <a:ext cx="42218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2. 설정 값 입력 &gt; Next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334109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D2E67C6-2361-8C37-733D-3A3277820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835" y="1321624"/>
            <a:ext cx="3924364" cy="5194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746C08-CFDA-0404-EEC1-3DB671CDEC3B}"/>
              </a:ext>
            </a:extLst>
          </p:cNvPr>
          <p:cNvSpPr txBox="1"/>
          <p:nvPr/>
        </p:nvSpPr>
        <p:spPr>
          <a:xfrm>
            <a:off x="8157268" y="2472148"/>
            <a:ext cx="3475108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Name: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endParaRPr lang="ko-KR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Type: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Gradle-Groovy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Packaging: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W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ar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Java Version: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21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Language: Java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Group: com.ictsaeil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Artifact: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 (Name과 동일)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Package: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com.ictsaeil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.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21440-94B1-F944-FA1C-A6C17AB85050}"/>
              </a:ext>
            </a:extLst>
          </p:cNvPr>
          <p:cNvSpPr txBox="1"/>
          <p:nvPr/>
        </p:nvSpPr>
        <p:spPr>
          <a:xfrm>
            <a:off x="3358835" y="2541195"/>
            <a:ext cx="3924364" cy="2453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ED02699-9200-F7AB-CD81-AEE2E4B15F78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 flipV="1">
            <a:off x="7283199" y="3626310"/>
            <a:ext cx="874069" cy="141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5621102-0FAB-5A8A-E8DE-48FF36F1B669}"/>
              </a:ext>
            </a:extLst>
          </p:cNvPr>
          <p:cNvSpPr txBox="1"/>
          <p:nvPr/>
        </p:nvSpPr>
        <p:spPr>
          <a:xfrm>
            <a:off x="2760179" y="2844537"/>
            <a:ext cx="4862839" cy="156354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*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Gradle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?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- 빌드 자동화 시스템, 빌드 도구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- 프로젝트를 빌드하는데 필요한 설정 관리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- 프로젝트가 의존하는 모듈 리스트를 관리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5CE71-45F8-1670-E070-F76505843F16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52281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69A3DB-81DE-71D9-EDFB-A8870246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835" y="1321624"/>
            <a:ext cx="3924364" cy="5194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D30872-20BB-5583-1219-12ACA52021A5}"/>
              </a:ext>
            </a:extLst>
          </p:cNvPr>
          <p:cNvSpPr txBox="1"/>
          <p:nvPr/>
        </p:nvSpPr>
        <p:spPr>
          <a:xfrm>
            <a:off x="8157268" y="2472148"/>
            <a:ext cx="3475108" cy="230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Name: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endParaRPr lang="ko-KR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Type: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Gradle-Groovy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Packaging: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W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ar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Java Version: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21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Language: Java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Group: com.ictsaeil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Artifact: 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 (Name과 동일)</a:t>
            </a:r>
          </a:p>
          <a:p>
            <a:r>
              <a:rPr lang="ko-KR" altLang="en-US" dirty="0">
                <a:solidFill>
                  <a:srgbClr val="000000"/>
                </a:solidFill>
                <a:ea typeface="맑은 고딕"/>
              </a:rPr>
              <a:t>Package: </a:t>
            </a:r>
            <a:r>
              <a:rPr lang="ko-KR" altLang="en-US" dirty="0" err="1">
                <a:solidFill>
                  <a:srgbClr val="000000"/>
                </a:solidFill>
                <a:ea typeface="맑은 고딕"/>
              </a:rPr>
              <a:t>com.ictsaeil</a:t>
            </a:r>
            <a:r>
              <a:rPr lang="ko-KR" altLang="en-US" dirty="0">
                <a:solidFill>
                  <a:srgbClr val="000000"/>
                </a:solidFill>
                <a:ea typeface="맑은 고딕"/>
              </a:rPr>
              <a:t>.</a:t>
            </a:r>
            <a:r>
              <a:rPr lang="en-US" altLang="ko-KR" dirty="0">
                <a:solidFill>
                  <a:srgbClr val="000000"/>
                </a:solidFill>
                <a:ea typeface="맑은 고딕"/>
              </a:rPr>
              <a:t>demo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D1B78-0DFD-F4CE-A2A5-BEF9ACE074CD}"/>
              </a:ext>
            </a:extLst>
          </p:cNvPr>
          <p:cNvSpPr txBox="1"/>
          <p:nvPr/>
        </p:nvSpPr>
        <p:spPr>
          <a:xfrm>
            <a:off x="3358835" y="2541195"/>
            <a:ext cx="3924364" cy="2453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05A1FB0-3BEB-0132-5EEB-EE46E9982E40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 flipV="1">
            <a:off x="7283199" y="3626310"/>
            <a:ext cx="874069" cy="1413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E94836-19F5-6672-37C4-78A5EDE93835}"/>
              </a:ext>
            </a:extLst>
          </p:cNvPr>
          <p:cNvSpPr txBox="1"/>
          <p:nvPr/>
        </p:nvSpPr>
        <p:spPr>
          <a:xfrm>
            <a:off x="1897485" y="1917621"/>
            <a:ext cx="5569350" cy="3253945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* JAR?</a:t>
            </a:r>
          </a:p>
          <a:p>
            <a:pPr marL="285750" indent="-285750">
              <a:buFontTx/>
              <a:buChar char="-"/>
            </a:pPr>
            <a:r>
              <a:rPr lang="en-US" altLang="ko-KR" sz="1400" i="1" dirty="0">
                <a:solidFill>
                  <a:srgbClr val="000000"/>
                </a:solidFill>
                <a:ea typeface="맑은 고딕"/>
              </a:rPr>
              <a:t>Java Archive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자바 프로젝트를 압축한 파일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Class,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라이브러리 파일을 포함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JRE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만 있어도 실행 가능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* </a:t>
            </a:r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WAR?</a:t>
            </a:r>
            <a:endParaRPr lang="ko-KR" altLang="en-US" sz="1400" dirty="0">
              <a:solidFill>
                <a:srgbClr val="000000"/>
              </a:solidFill>
              <a:ea typeface="맑은 고딕"/>
            </a:endParaRPr>
          </a:p>
          <a:p>
            <a:pPr marL="285750" indent="-285750">
              <a:buFontTx/>
              <a:buChar char="-"/>
            </a:pPr>
            <a:r>
              <a:rPr lang="en-US" altLang="ko-KR" sz="1400" i="1" dirty="0">
                <a:solidFill>
                  <a:srgbClr val="000000"/>
                </a:solidFill>
                <a:ea typeface="맑은 고딕"/>
              </a:rPr>
              <a:t>Web Application Archive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웹 관련 자원</a:t>
            </a:r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(JSP, Servlet, </a:t>
            </a:r>
            <a:r>
              <a:rPr lang="en-US" altLang="ko-KR" sz="1400" b="1" dirty="0">
                <a:solidFill>
                  <a:srgbClr val="000000"/>
                </a:solidFill>
                <a:ea typeface="맑은 고딕"/>
              </a:rPr>
              <a:t>JAR</a:t>
            </a:r>
            <a:r>
              <a:rPr lang="en-US" altLang="ko-KR" sz="1400" dirty="0">
                <a:solidFill>
                  <a:srgbClr val="000000"/>
                </a:solidFill>
                <a:ea typeface="맑은 고딕"/>
              </a:rPr>
              <a:t>, Class, XML, HTML, JavaScript)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을 포함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Spring Boot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는 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Tomcat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을 내장하고 있기 때문에 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JAR 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파일 만으로도 실행이 가능하다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여기서 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WAR 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패키지를 사용하는 이유는 </a:t>
            </a:r>
            <a:r>
              <a:rPr lang="en-US" altLang="ko-KR" sz="1200" b="1" dirty="0">
                <a:solidFill>
                  <a:srgbClr val="000000"/>
                </a:solidFill>
                <a:ea typeface="맑은 고딕"/>
              </a:rPr>
              <a:t>JSP</a:t>
            </a:r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를 포함하기 위해서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이다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. 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또는 </a:t>
            </a:r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외장 </a:t>
            </a:r>
            <a:r>
              <a:rPr lang="en-US" altLang="ko-KR" sz="1200" b="1" dirty="0">
                <a:solidFill>
                  <a:srgbClr val="000000"/>
                </a:solidFill>
                <a:ea typeface="맑은 고딕"/>
              </a:rPr>
              <a:t>WAS</a:t>
            </a:r>
            <a:r>
              <a:rPr lang="ko-KR" altLang="en-US" sz="1200" b="1" dirty="0">
                <a:solidFill>
                  <a:srgbClr val="000000"/>
                </a:solidFill>
                <a:ea typeface="맑은 고딕"/>
              </a:rPr>
              <a:t>를 사용하려는 목적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으로 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WAR 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패키지를 이용한다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.</a:t>
            </a:r>
            <a:endParaRPr lang="ko-KR" altLang="en-US" sz="1400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907BD-C584-B15A-1964-81D09458E54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853294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992C6F-C201-FBCA-E861-13E0DC68502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9BA6B5-A593-C0CC-147F-5CE9A599F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079" y="1598341"/>
            <a:ext cx="3652446" cy="48522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5B3E4C-D963-A0EE-A445-3018A53278FC}"/>
              </a:ext>
            </a:extLst>
          </p:cNvPr>
          <p:cNvSpPr txBox="1"/>
          <p:nvPr/>
        </p:nvSpPr>
        <p:spPr>
          <a:xfrm>
            <a:off x="2968977" y="1038887"/>
            <a:ext cx="5070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3. </a:t>
            </a:r>
            <a:r>
              <a:rPr lang="ko-KR" altLang="en-US" dirty="0" err="1">
                <a:ea typeface="맑은 고딕"/>
              </a:rPr>
              <a:t>Available에서</a:t>
            </a:r>
            <a:r>
              <a:rPr lang="ko-KR" altLang="en-US" dirty="0">
                <a:ea typeface="맑은 고딕"/>
              </a:rPr>
              <a:t> 검색하여 의존성 추가 &gt; </a:t>
            </a:r>
            <a:r>
              <a:rPr lang="ko-KR" altLang="en-US" dirty="0" err="1">
                <a:ea typeface="맑은 고딕"/>
              </a:rPr>
              <a:t>Next</a:t>
            </a:r>
            <a:endParaRPr 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A50211-6CEC-FAA6-E92D-38234E55286D}"/>
              </a:ext>
            </a:extLst>
          </p:cNvPr>
          <p:cNvSpPr txBox="1"/>
          <p:nvPr/>
        </p:nvSpPr>
        <p:spPr>
          <a:xfrm>
            <a:off x="7778406" y="2197036"/>
            <a:ext cx="2761336" cy="1488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Spring Boot DevTools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Spring Web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Spring Security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MySQL Driver</a:t>
            </a:r>
          </a:p>
          <a:p>
            <a:r>
              <a:rPr lang="ko-KR" altLang="en-US">
                <a:solidFill>
                  <a:srgbClr val="000000"/>
                </a:solidFill>
                <a:ea typeface="맑은 고딕"/>
              </a:rPr>
              <a:t>MyBatis Framework</a:t>
            </a:r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C3BE3F-3DE2-775B-5084-2262BB4332AD}"/>
              </a:ext>
            </a:extLst>
          </p:cNvPr>
          <p:cNvSpPr txBox="1"/>
          <p:nvPr/>
        </p:nvSpPr>
        <p:spPr>
          <a:xfrm>
            <a:off x="3677691" y="3258050"/>
            <a:ext cx="1740255" cy="398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A8F872-5C4D-E407-1CA3-E079DA697CB1}"/>
              </a:ext>
            </a:extLst>
          </p:cNvPr>
          <p:cNvSpPr txBox="1"/>
          <p:nvPr/>
        </p:nvSpPr>
        <p:spPr>
          <a:xfrm>
            <a:off x="5452858" y="3460606"/>
            <a:ext cx="1894201" cy="7168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E2D762B-7F5D-8EE9-1731-68FD7FB79386}"/>
              </a:ext>
            </a:extLst>
          </p:cNvPr>
          <p:cNvCxnSpPr>
            <a:cxnSpLocks/>
          </p:cNvCxnSpPr>
          <p:nvPr/>
        </p:nvCxnSpPr>
        <p:spPr>
          <a:xfrm flipV="1">
            <a:off x="7330913" y="3352510"/>
            <a:ext cx="412581" cy="4200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399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1188F4-1084-8C84-5308-25A1305FB5F8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5981612-729F-034B-5F93-F948981BA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042" y="1361119"/>
            <a:ext cx="3900668" cy="5155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D11BC0-B5A9-76E8-51B7-2F71EBA9BB01}"/>
              </a:ext>
            </a:extLst>
          </p:cNvPr>
          <p:cNvSpPr txBox="1"/>
          <p:nvPr/>
        </p:nvSpPr>
        <p:spPr>
          <a:xfrm>
            <a:off x="3648827" y="944451"/>
            <a:ext cx="5070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4. Finish</a:t>
            </a:r>
            <a:endParaRPr 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985309-F320-2EDA-5481-E0C35154BDF4}"/>
              </a:ext>
            </a:extLst>
          </p:cNvPr>
          <p:cNvSpPr txBox="1"/>
          <p:nvPr/>
        </p:nvSpPr>
        <p:spPr>
          <a:xfrm>
            <a:off x="6030018" y="6178100"/>
            <a:ext cx="774351" cy="302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64812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78018B-3443-DD4D-59CF-3D3B596B914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생성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611A31-FD7A-7EE9-7077-169D160B7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01" y="1966269"/>
            <a:ext cx="10563225" cy="4457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8D6110-25D1-EC92-C60E-AEC5355CC95C}"/>
              </a:ext>
            </a:extLst>
          </p:cNvPr>
          <p:cNvSpPr txBox="1"/>
          <p:nvPr/>
        </p:nvSpPr>
        <p:spPr>
          <a:xfrm>
            <a:off x="4045995" y="945976"/>
            <a:ext cx="400963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* 프로젝트 실행 테스트를 위해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- 기본 의존성만 남기고 주석 처리</a:t>
            </a:r>
          </a:p>
          <a:p>
            <a:r>
              <a:rPr lang="ko-KR" altLang="en-US">
                <a:ea typeface="맑은 고딕"/>
              </a:rPr>
              <a:t>- 테스트 파일을 삭제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444980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91B3BC-0BD8-41A5-CCD8-2ABD9DD534A0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AB6B22-F6FB-EE29-3DCA-A5C093C80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767" y="1453033"/>
            <a:ext cx="6331352" cy="5196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21D45D-FA57-BC67-6124-1D8F1E927375}"/>
              </a:ext>
            </a:extLst>
          </p:cNvPr>
          <p:cNvSpPr txBox="1"/>
          <p:nvPr/>
        </p:nvSpPr>
        <p:spPr>
          <a:xfrm>
            <a:off x="2647387" y="1003850"/>
            <a:ext cx="5070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1. Window &gt; Show View &gt; Other</a:t>
            </a:r>
            <a:endParaRPr lang="ko-KR" altLang="en-US" dirty="0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BFF6B-E576-D711-C176-94F3D0703A01}"/>
              </a:ext>
            </a:extLst>
          </p:cNvPr>
          <p:cNvSpPr txBox="1"/>
          <p:nvPr/>
        </p:nvSpPr>
        <p:spPr>
          <a:xfrm>
            <a:off x="5944907" y="4520587"/>
            <a:ext cx="2057211" cy="321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95078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AA000-2DFD-30FA-26A7-B5A2D6662F1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BDF47-8C94-0D40-B271-EB8D8FA29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236" y="1803500"/>
            <a:ext cx="8349527" cy="4654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4D58B-F906-13C8-C1C2-4B4359220C8D}"/>
              </a:ext>
            </a:extLst>
          </p:cNvPr>
          <p:cNvSpPr txBox="1"/>
          <p:nvPr/>
        </p:nvSpPr>
        <p:spPr>
          <a:xfrm>
            <a:off x="2131020" y="970581"/>
            <a:ext cx="488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Java 1.8 </a:t>
            </a:r>
            <a:r>
              <a:rPr lang="ko-KR" altLang="en-US" dirty="0"/>
              <a:t>설치 </a:t>
            </a:r>
            <a:r>
              <a:rPr lang="en-US" altLang="ko-KR" dirty="0"/>
              <a:t>: </a:t>
            </a:r>
            <a:r>
              <a:rPr lang="ko-KR" altLang="en-US" dirty="0"/>
              <a:t>개발 환경에 맞는 버전 설치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44362D-3649-EFE3-851A-83DB10F41F92}"/>
              </a:ext>
            </a:extLst>
          </p:cNvPr>
          <p:cNvSpPr/>
          <p:nvPr/>
        </p:nvSpPr>
        <p:spPr>
          <a:xfrm>
            <a:off x="1921236" y="5948127"/>
            <a:ext cx="8100950" cy="398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755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0356D9-A395-271F-77C3-C2FB6C50908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  <p:pic>
        <p:nvPicPr>
          <p:cNvPr id="5" name="그림 7">
            <a:extLst>
              <a:ext uri="{FF2B5EF4-FFF2-40B4-BE49-F238E27FC236}">
                <a16:creationId xmlns:a16="http://schemas.microsoft.com/office/drawing/2014/main" id="{563A66D3-AE45-A579-8DA6-7671CB9A0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350" y="1366225"/>
            <a:ext cx="6389225" cy="5244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77C4A-1B64-0860-0D98-8FCBC8C7B9A7}"/>
              </a:ext>
            </a:extLst>
          </p:cNvPr>
          <p:cNvSpPr txBox="1"/>
          <p:nvPr/>
        </p:nvSpPr>
        <p:spPr>
          <a:xfrm>
            <a:off x="2724552" y="917040"/>
            <a:ext cx="5070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2. Gradle 검색 &gt; Gradle Task 추가</a:t>
            </a:r>
            <a:endParaRPr 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A38384-B3EC-70BB-B7A4-D4E5E9C04BE4}"/>
              </a:ext>
            </a:extLst>
          </p:cNvPr>
          <p:cNvSpPr txBox="1"/>
          <p:nvPr/>
        </p:nvSpPr>
        <p:spPr>
          <a:xfrm>
            <a:off x="5221489" y="2794030"/>
            <a:ext cx="726123" cy="205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B1EC3-E1FB-1324-F455-2DEFA0A4AAAE}"/>
              </a:ext>
            </a:extLst>
          </p:cNvPr>
          <p:cNvSpPr txBox="1"/>
          <p:nvPr/>
        </p:nvSpPr>
        <p:spPr>
          <a:xfrm>
            <a:off x="5588020" y="4617042"/>
            <a:ext cx="726123" cy="2055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59157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4287425-CF52-5EDB-BBE9-33D1D9CE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222" y="2495482"/>
            <a:ext cx="6315075" cy="3095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349402-2688-7941-7AC3-B6E58917AF7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00DF1-EE14-A899-651F-04784D4B97EA}"/>
              </a:ext>
            </a:extLst>
          </p:cNvPr>
          <p:cNvSpPr txBox="1"/>
          <p:nvPr/>
        </p:nvSpPr>
        <p:spPr>
          <a:xfrm>
            <a:off x="5703461" y="2495482"/>
            <a:ext cx="1195280" cy="282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B07BC-7765-4537-ED76-F88F46AF7C9E}"/>
              </a:ext>
            </a:extLst>
          </p:cNvPr>
          <p:cNvSpPr txBox="1"/>
          <p:nvPr/>
        </p:nvSpPr>
        <p:spPr>
          <a:xfrm>
            <a:off x="1788932" y="1418610"/>
            <a:ext cx="86202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3. 하단에 추가된 Gradle Task &gt; 프로젝트 이름 선택(</a:t>
            </a:r>
            <a:r>
              <a:rPr lang="en-US" altLang="ko-KR" dirty="0">
                <a:ea typeface="맑은 고딕"/>
              </a:rPr>
              <a:t>demo</a:t>
            </a:r>
            <a:r>
              <a:rPr lang="ko-KR" altLang="en-US" dirty="0">
                <a:ea typeface="맑은 고딕"/>
              </a:rPr>
              <a:t>) &gt; </a:t>
            </a:r>
            <a:r>
              <a:rPr lang="ko-KR" altLang="en-US" dirty="0" err="1">
                <a:ea typeface="맑은 고딕"/>
              </a:rPr>
              <a:t>build</a:t>
            </a:r>
            <a:r>
              <a:rPr lang="ko-KR" altLang="en-US" dirty="0">
                <a:ea typeface="맑은 고딕"/>
              </a:rPr>
              <a:t> &gt; </a:t>
            </a:r>
            <a:r>
              <a:rPr lang="ko-KR" altLang="en-US" dirty="0" err="1">
                <a:ea typeface="맑은 고딕"/>
              </a:rPr>
              <a:t>build</a:t>
            </a:r>
            <a:r>
              <a:rPr lang="ko-KR" altLang="en-US" dirty="0">
                <a:ea typeface="맑은 고딕"/>
              </a:rPr>
              <a:t>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BD21D-BD1E-83F7-D499-BD29D46E20B5}"/>
              </a:ext>
            </a:extLst>
          </p:cNvPr>
          <p:cNvSpPr txBox="1"/>
          <p:nvPr/>
        </p:nvSpPr>
        <p:spPr>
          <a:xfrm>
            <a:off x="2530545" y="4149891"/>
            <a:ext cx="735769" cy="253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95993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DA3A0B-D277-5167-97B6-D37DA15660E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  <p:pic>
        <p:nvPicPr>
          <p:cNvPr id="7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222B659-34C9-2D72-DBB4-27211344F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38" y="2083237"/>
            <a:ext cx="11703934" cy="3337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AD2108-644B-2846-A36B-9FC5D9299DCD}"/>
              </a:ext>
            </a:extLst>
          </p:cNvPr>
          <p:cNvSpPr txBox="1"/>
          <p:nvPr/>
        </p:nvSpPr>
        <p:spPr>
          <a:xfrm>
            <a:off x="9407665" y="4906411"/>
            <a:ext cx="2645590" cy="736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6DBBE6-AC6D-A299-246B-99AF68D510DE}"/>
              </a:ext>
            </a:extLst>
          </p:cNvPr>
          <p:cNvSpPr txBox="1"/>
          <p:nvPr/>
        </p:nvSpPr>
        <p:spPr>
          <a:xfrm>
            <a:off x="3419033" y="1351091"/>
            <a:ext cx="48391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4. 빌드 진행률 확인 (완료될때까지 기다린다)</a:t>
            </a:r>
          </a:p>
        </p:txBody>
      </p:sp>
    </p:spTree>
    <p:extLst>
      <p:ext uri="{BB962C8B-B14F-4D97-AF65-F5344CB8AC3E}">
        <p14:creationId xmlns:p14="http://schemas.microsoft.com/office/powerpoint/2010/main" val="1137610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>
            <a:extLst>
              <a:ext uri="{FF2B5EF4-FFF2-40B4-BE49-F238E27FC236}">
                <a16:creationId xmlns:a16="http://schemas.microsoft.com/office/drawing/2014/main" id="{C52200A6-0602-4DE2-93A8-12BA17405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15" y="1306044"/>
            <a:ext cx="4373301" cy="54226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0C1D5D-0180-985A-1505-A1FF22E2DE8F}"/>
              </a:ext>
            </a:extLst>
          </p:cNvPr>
          <p:cNvSpPr txBox="1"/>
          <p:nvPr/>
        </p:nvSpPr>
        <p:spPr>
          <a:xfrm>
            <a:off x="6475412" y="5253651"/>
            <a:ext cx="1613515" cy="302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85E25-2BB0-ED63-A8D4-8084866B8C33}"/>
              </a:ext>
            </a:extLst>
          </p:cNvPr>
          <p:cNvSpPr txBox="1"/>
          <p:nvPr/>
        </p:nvSpPr>
        <p:spPr>
          <a:xfrm>
            <a:off x="1788932" y="878458"/>
            <a:ext cx="86105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5. 프로젝트 오른쪽 클릭 &gt; Gradle &gt; Refresh Gradle </a:t>
            </a:r>
            <a:r>
              <a:rPr lang="ko-KR" altLang="en-US">
                <a:ea typeface="맑은 고딕"/>
              </a:rPr>
              <a:t>Project &gt; 진행 완료 기다리기</a:t>
            </a:r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20BAB-4EC7-D8EB-8FB5-F4A8DFBB16F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90991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A576C5-A2AD-6421-0FC5-7695387B7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12" y="2647950"/>
            <a:ext cx="4600575" cy="156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399CD8-EB1F-4792-A2F3-782314F02F4E}"/>
              </a:ext>
            </a:extLst>
          </p:cNvPr>
          <p:cNvSpPr txBox="1"/>
          <p:nvPr/>
        </p:nvSpPr>
        <p:spPr>
          <a:xfrm>
            <a:off x="4139530" y="3596242"/>
            <a:ext cx="1594223" cy="282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D1952-1F94-95DD-964A-4B7C6E2F4DA7}"/>
              </a:ext>
            </a:extLst>
          </p:cNvPr>
          <p:cNvSpPr txBox="1"/>
          <p:nvPr/>
        </p:nvSpPr>
        <p:spPr>
          <a:xfrm>
            <a:off x="1962552" y="1148534"/>
            <a:ext cx="8465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6. 하단 Boot Dashboard &gt; local &gt; 프로젝트 선택(sample) &gt; 디버그 모드로 실</a:t>
            </a:r>
            <a:r>
              <a:rPr lang="ko-KR" altLang="en-US" dirty="0">
                <a:ea typeface="맑은 고딕"/>
              </a:rPr>
              <a:t>행</a:t>
            </a:r>
            <a:endParaRPr 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C92203-D739-B2C5-74DD-568DE45797A0}"/>
              </a:ext>
            </a:extLst>
          </p:cNvPr>
          <p:cNvSpPr txBox="1"/>
          <p:nvPr/>
        </p:nvSpPr>
        <p:spPr>
          <a:xfrm>
            <a:off x="5714054" y="2885960"/>
            <a:ext cx="315554" cy="375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26C7D-25DD-E773-6ACC-54BF63626B16}"/>
              </a:ext>
            </a:extLst>
          </p:cNvPr>
          <p:cNvSpPr txBox="1"/>
          <p:nvPr/>
        </p:nvSpPr>
        <p:spPr>
          <a:xfrm>
            <a:off x="3665305" y="2906897"/>
            <a:ext cx="15596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디버그 모드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F341FC0-BD23-C2FD-CCBA-C2F39D9B3A1E}"/>
              </a:ext>
            </a:extLst>
          </p:cNvPr>
          <p:cNvCxnSpPr>
            <a:cxnSpLocks/>
          </p:cNvCxnSpPr>
          <p:nvPr/>
        </p:nvCxnSpPr>
        <p:spPr>
          <a:xfrm flipH="1">
            <a:off x="5094560" y="3081314"/>
            <a:ext cx="619494" cy="4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DB50D2-024E-5B6F-98BD-E5FC94E6C6DD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59036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97251C-A5E1-7B80-8600-506259B8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85" y="3582558"/>
            <a:ext cx="10145917" cy="1656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57AA78-8BB3-B3C0-D91A-FBA7BEA2172E}"/>
              </a:ext>
            </a:extLst>
          </p:cNvPr>
          <p:cNvSpPr txBox="1"/>
          <p:nvPr/>
        </p:nvSpPr>
        <p:spPr>
          <a:xfrm>
            <a:off x="5957180" y="3582558"/>
            <a:ext cx="516049" cy="283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2EBB9A-DCBB-BEC3-F59B-6B4EBFAB968F}"/>
              </a:ext>
            </a:extLst>
          </p:cNvPr>
          <p:cNvSpPr txBox="1"/>
          <p:nvPr/>
        </p:nvSpPr>
        <p:spPr>
          <a:xfrm>
            <a:off x="8513588" y="4231640"/>
            <a:ext cx="3021767" cy="150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35CD9-4947-0B24-EA88-4156580D4A5D}"/>
              </a:ext>
            </a:extLst>
          </p:cNvPr>
          <p:cNvSpPr txBox="1"/>
          <p:nvPr/>
        </p:nvSpPr>
        <p:spPr>
          <a:xfrm>
            <a:off x="7096956" y="1824143"/>
            <a:ext cx="31704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실행된 포트 번호 확인: 8080</a:t>
            </a:r>
            <a:endParaRPr lang="ko-KR" altLang="en-US" dirty="0">
              <a:ea typeface="맑은 고딕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081CC97-B95B-38F0-5A2C-17DC6A5F09ED}"/>
              </a:ext>
            </a:extLst>
          </p:cNvPr>
          <p:cNvCxnSpPr>
            <a:cxnSpLocks/>
          </p:cNvCxnSpPr>
          <p:nvPr/>
        </p:nvCxnSpPr>
        <p:spPr>
          <a:xfrm flipH="1" flipV="1">
            <a:off x="9877285" y="2097974"/>
            <a:ext cx="957089" cy="2127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AAFB06-C550-04BB-B7BE-7AFC9BE37588}"/>
              </a:ext>
            </a:extLst>
          </p:cNvPr>
          <p:cNvSpPr txBox="1"/>
          <p:nvPr/>
        </p:nvSpPr>
        <p:spPr>
          <a:xfrm>
            <a:off x="2039716" y="1351091"/>
            <a:ext cx="2254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7. Console 창 확인</a:t>
            </a:r>
            <a:endParaRPr 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C89AA-47A0-C601-AABD-501BFD818E9E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398045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12761F6-6A76-FA4E-F19F-ED4281CDA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99" y="1992139"/>
            <a:ext cx="9696450" cy="4648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7660C-FF7E-B4A0-8896-51D7D586FB6C}"/>
              </a:ext>
            </a:extLst>
          </p:cNvPr>
          <p:cNvSpPr txBox="1"/>
          <p:nvPr/>
        </p:nvSpPr>
        <p:spPr>
          <a:xfrm>
            <a:off x="2464122" y="1322154"/>
            <a:ext cx="61605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8. 인터넷 브라우저에 </a:t>
            </a:r>
            <a:r>
              <a:rPr lang="ko-KR" altLang="en-US" dirty="0">
                <a:highlight>
                  <a:srgbClr val="FFFF00"/>
                </a:highlight>
                <a:ea typeface="맑은 고딕"/>
                <a:hlinkClick r:id="rId3"/>
              </a:rPr>
              <a:t>http://localhost:8080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 </a:t>
            </a:r>
            <a:r>
              <a:rPr lang="ko-KR" altLang="en-US" dirty="0">
                <a:ea typeface="맑은 고딕"/>
              </a:rPr>
              <a:t>입력하여 확인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A597B-3700-5EB2-C8F9-EDAEE90899C0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실행하기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87030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6D5E7C-A4A2-052F-59BA-DE54892EF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69" y="2513007"/>
            <a:ext cx="5486400" cy="4000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60EAB3-8DB3-3ECA-0535-D2C9B291D83F}"/>
              </a:ext>
            </a:extLst>
          </p:cNvPr>
          <p:cNvSpPr txBox="1"/>
          <p:nvPr/>
        </p:nvSpPr>
        <p:spPr>
          <a:xfrm>
            <a:off x="2939969" y="1975412"/>
            <a:ext cx="30807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1. </a:t>
            </a:r>
            <a:r>
              <a:rPr lang="ko-KR" altLang="en-US" dirty="0" err="1">
                <a:ea typeface="맑은 고딕"/>
              </a:rPr>
              <a:t>Window</a:t>
            </a:r>
            <a:r>
              <a:rPr lang="ko-KR" altLang="en-US" dirty="0">
                <a:ea typeface="맑은 고딕"/>
              </a:rPr>
              <a:t> &gt; </a:t>
            </a:r>
            <a:r>
              <a:rPr lang="ko-KR" altLang="en-US" dirty="0" err="1">
                <a:ea typeface="맑은 고딕"/>
              </a:rPr>
              <a:t>Preferences</a:t>
            </a:r>
            <a:endParaRPr lang="ko-KR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BA3BC0-3226-2E41-6716-2B1F6E70587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인코딩 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87739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CB2CAF-87F1-A225-362F-7001ED1E6E36}"/>
              </a:ext>
            </a:extLst>
          </p:cNvPr>
          <p:cNvSpPr txBox="1"/>
          <p:nvPr/>
        </p:nvSpPr>
        <p:spPr>
          <a:xfrm>
            <a:off x="2872450" y="943336"/>
            <a:ext cx="45276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2. 항목을 찾아 변경 &gt; </a:t>
            </a:r>
            <a:r>
              <a:rPr lang="ko-KR" altLang="en-US" dirty="0" err="1">
                <a:ea typeface="맑은 고딕"/>
              </a:rPr>
              <a:t>Apply</a:t>
            </a:r>
            <a:r>
              <a:rPr lang="ko-KR" altLang="en-US" dirty="0">
                <a:ea typeface="맑은 고딕"/>
              </a:rPr>
              <a:t> and </a:t>
            </a:r>
            <a:r>
              <a:rPr lang="ko-KR" altLang="en-US" dirty="0" err="1">
                <a:ea typeface="맑은 고딕"/>
              </a:rPr>
              <a:t>Close</a:t>
            </a:r>
            <a:endParaRPr lang="ko-KR" altLang="en-US" dirty="0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F7E4C-923B-FAAD-4743-4F9F5B8440B3}"/>
              </a:ext>
            </a:extLst>
          </p:cNvPr>
          <p:cNvSpPr txBox="1"/>
          <p:nvPr/>
        </p:nvSpPr>
        <p:spPr>
          <a:xfrm>
            <a:off x="7222602" y="14931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AutoNum type="arabicPeriod"/>
            </a:pPr>
            <a:endParaRPr lang="en-US" altLang="ko-KR" dirty="0">
              <a:solidFill>
                <a:srgbClr val="222426"/>
              </a:solidFill>
              <a:latin typeface="-apple-system"/>
              <a:ea typeface="맑은 고딕"/>
            </a:endParaRPr>
          </a:p>
        </p:txBody>
      </p:sp>
      <p:pic>
        <p:nvPicPr>
          <p:cNvPr id="4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181351C-72A8-2260-23FE-5A1B13B6F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045" y="1366359"/>
            <a:ext cx="5878010" cy="5369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2D0390-94EF-6BD5-2CE6-1D392E819AE2}"/>
              </a:ext>
            </a:extLst>
          </p:cNvPr>
          <p:cNvSpPr txBox="1"/>
          <p:nvPr/>
        </p:nvSpPr>
        <p:spPr>
          <a:xfrm>
            <a:off x="4430551" y="2128485"/>
            <a:ext cx="6658146" cy="199002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[</a:t>
            </a:r>
            <a:r>
              <a:rPr lang="en-US" altLang="ko-KR" sz="1400" b="1" dirty="0" err="1">
                <a:solidFill>
                  <a:srgbClr val="222426"/>
                </a:solidFill>
                <a:ea typeface="+mn-lt"/>
                <a:cs typeface="+mn-lt"/>
              </a:rPr>
              <a:t>항목</a:t>
            </a: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]</a:t>
            </a:r>
          </a:p>
          <a:p>
            <a:pPr marL="285750" indent="-285750">
              <a:buFont typeface="Arial"/>
              <a:buChar char="•"/>
            </a:pP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General - Workspace - Other - UTF-8</a:t>
            </a:r>
            <a:endParaRPr lang="en-US" altLang="ko-KR" sz="14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General - Editors - Text Editors - </a:t>
            </a:r>
            <a:r>
              <a:rPr lang="en-US" altLang="ko-KR" sz="1400" b="1" dirty="0" err="1">
                <a:solidFill>
                  <a:srgbClr val="222426"/>
                </a:solidFill>
                <a:ea typeface="+mn-lt"/>
                <a:cs typeface="+mn-lt"/>
              </a:rPr>
              <a:t>Speling</a:t>
            </a: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 - Encoding - Default (UTF-8)</a:t>
            </a:r>
            <a:endParaRPr lang="en-US" altLang="ko-KR" sz="14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Web - </a:t>
            </a:r>
            <a:r>
              <a:rPr lang="en-US" altLang="ko-KR" sz="1400" b="1" dirty="0" err="1">
                <a:solidFill>
                  <a:srgbClr val="222426"/>
                </a:solidFill>
                <a:ea typeface="+mn-lt"/>
                <a:cs typeface="+mn-lt"/>
              </a:rPr>
              <a:t>css</a:t>
            </a: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 Files - Encoding - ISO 10646/Unicode(UTF-8)</a:t>
            </a:r>
            <a:r>
              <a:rPr lang="en-US" altLang="ko-KR" sz="1400" b="1" dirty="0">
                <a:ea typeface="+mn-lt"/>
                <a:cs typeface="+mn-lt"/>
              </a:rPr>
              <a:t/>
            </a:r>
            <a:br>
              <a:rPr lang="en-US" altLang="ko-KR" sz="1400" b="1" dirty="0">
                <a:ea typeface="+mn-lt"/>
                <a:cs typeface="+mn-lt"/>
              </a:rPr>
            </a:b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Web - HTML files - Encoding - ISO 10646/Unicode(UTF-8)</a:t>
            </a:r>
            <a:r>
              <a:rPr lang="en-US" altLang="ko-KR" sz="1400" b="1" dirty="0">
                <a:ea typeface="+mn-lt"/>
                <a:cs typeface="+mn-lt"/>
              </a:rPr>
              <a:t/>
            </a:r>
            <a:br>
              <a:rPr lang="en-US" altLang="ko-KR" sz="1400" b="1" dirty="0">
                <a:ea typeface="+mn-lt"/>
                <a:cs typeface="+mn-lt"/>
              </a:rPr>
            </a:b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Web - JSP files - Encoding - ISO 10646/Unicode(UTF-8)</a:t>
            </a:r>
            <a:endParaRPr lang="en-US" altLang="ko-KR" sz="14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altLang="ko-KR" sz="1400" b="1" dirty="0">
                <a:solidFill>
                  <a:srgbClr val="222426"/>
                </a:solidFill>
                <a:ea typeface="+mn-lt"/>
                <a:cs typeface="+mn-lt"/>
              </a:rPr>
              <a:t>JSON - JSON files - Encoding - ISO 10646/Unicode(UTF-8)</a:t>
            </a:r>
            <a:endParaRPr lang="en-US" altLang="ko-KR" sz="1400" b="1" dirty="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F2065-C86E-479A-416D-7673F02E97B8}"/>
              </a:ext>
            </a:extLst>
          </p:cNvPr>
          <p:cNvSpPr txBox="1"/>
          <p:nvPr/>
        </p:nvSpPr>
        <p:spPr>
          <a:xfrm>
            <a:off x="4816373" y="5639474"/>
            <a:ext cx="1420603" cy="330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CE9EAA-934F-D0D6-87A0-9C94DA014351}"/>
              </a:ext>
            </a:extLst>
          </p:cNvPr>
          <p:cNvSpPr txBox="1"/>
          <p:nvPr/>
        </p:nvSpPr>
        <p:spPr>
          <a:xfrm>
            <a:off x="3388828" y="4703853"/>
            <a:ext cx="803287" cy="330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17053-12AA-34DD-1C5A-48C37898855C}"/>
              </a:ext>
            </a:extLst>
          </p:cNvPr>
          <p:cNvSpPr txBox="1"/>
          <p:nvPr/>
        </p:nvSpPr>
        <p:spPr>
          <a:xfrm>
            <a:off x="3205562" y="1810182"/>
            <a:ext cx="755060" cy="273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AAC9B59-602E-FBD1-4AC7-61296EA2C71E}"/>
              </a:ext>
            </a:extLst>
          </p:cNvPr>
          <p:cNvCxnSpPr>
            <a:cxnSpLocks/>
          </p:cNvCxnSpPr>
          <p:nvPr/>
        </p:nvCxnSpPr>
        <p:spPr>
          <a:xfrm>
            <a:off x="3481490" y="2083549"/>
            <a:ext cx="171442" cy="2618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CE6192C-A57C-0680-5128-BDBF91C956E8}"/>
              </a:ext>
            </a:extLst>
          </p:cNvPr>
          <p:cNvCxnSpPr>
            <a:cxnSpLocks/>
          </p:cNvCxnSpPr>
          <p:nvPr/>
        </p:nvCxnSpPr>
        <p:spPr>
          <a:xfrm>
            <a:off x="4108451" y="5025447"/>
            <a:ext cx="673012" cy="5734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31800B-F206-A74D-D3BF-7EBCF5D17510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인코딩 설정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14491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D466559-8622-272E-0785-6CD2699BB2C0}"/>
              </a:ext>
            </a:extLst>
          </p:cNvPr>
          <p:cNvGrpSpPr/>
          <p:nvPr/>
        </p:nvGrpSpPr>
        <p:grpSpPr>
          <a:xfrm>
            <a:off x="441525" y="1361123"/>
            <a:ext cx="11314199" cy="4309650"/>
            <a:chOff x="615145" y="878845"/>
            <a:chExt cx="11314199" cy="430965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13E1887D-52BD-2226-FA14-9A4C1A1DD9BF}"/>
                </a:ext>
              </a:extLst>
            </p:cNvPr>
            <p:cNvSpPr/>
            <p:nvPr/>
          </p:nvSpPr>
          <p:spPr>
            <a:xfrm>
              <a:off x="3803650" y="1300745"/>
              <a:ext cx="6428597" cy="3448708"/>
            </a:xfrm>
            <a:prstGeom prst="roundRect">
              <a:avLst/>
            </a:prstGeom>
            <a:solidFill>
              <a:schemeClr val="accent2">
                <a:lumMod val="75000"/>
                <a:alpha val="1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8EA62CC-2262-739E-3206-0D2B65AC9304}"/>
                </a:ext>
              </a:extLst>
            </p:cNvPr>
            <p:cNvSpPr/>
            <p:nvPr/>
          </p:nvSpPr>
          <p:spPr>
            <a:xfrm>
              <a:off x="4147362" y="1808341"/>
              <a:ext cx="1278751" cy="2767661"/>
            </a:xfrm>
            <a:prstGeom prst="round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" name="TextBox 3">
              <a:extLst>
                <a:ext uri="{FF2B5EF4-FFF2-40B4-BE49-F238E27FC236}">
                  <a16:creationId xmlns:a16="http://schemas.microsoft.com/office/drawing/2014/main" id="{68E710D4-F586-4C71-93D3-9318C92F8D54}"/>
                </a:ext>
              </a:extLst>
            </p:cNvPr>
            <p:cNvSpPr txBox="1"/>
            <p:nvPr/>
          </p:nvSpPr>
          <p:spPr>
            <a:xfrm>
              <a:off x="4056761" y="1463259"/>
              <a:ext cx="1459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</a:t>
              </a:r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Server</a:t>
              </a:r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2AACC8A5-267C-1817-6E11-DF656D6E1C34}"/>
                </a:ext>
              </a:extLst>
            </p:cNvPr>
            <p:cNvSpPr txBox="1"/>
            <p:nvPr/>
          </p:nvSpPr>
          <p:spPr>
            <a:xfrm>
              <a:off x="5219841" y="878845"/>
              <a:ext cx="3448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WAS, Web Application Server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EC0AF4A-B782-FA27-2313-27F3307EE4AC}"/>
                </a:ext>
              </a:extLst>
            </p:cNvPr>
            <p:cNvGrpSpPr/>
            <p:nvPr/>
          </p:nvGrpSpPr>
          <p:grpSpPr>
            <a:xfrm>
              <a:off x="2171924" y="2164610"/>
              <a:ext cx="2209576" cy="384140"/>
              <a:chOff x="2171924" y="2164584"/>
              <a:chExt cx="4948837" cy="427333"/>
            </a:xfrm>
          </p:grpSpPr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DCFEFD34-3C58-BCDA-1A6C-00C44F357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924" y="2570240"/>
                <a:ext cx="4948837" cy="216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7">
                <a:extLst>
                  <a:ext uri="{FF2B5EF4-FFF2-40B4-BE49-F238E27FC236}">
                    <a16:creationId xmlns:a16="http://schemas.microsoft.com/office/drawing/2014/main" id="{618DF291-1958-53C8-A487-D9F6F9D4D22B}"/>
                  </a:ext>
                </a:extLst>
              </p:cNvPr>
              <p:cNvSpPr txBox="1"/>
              <p:nvPr/>
            </p:nvSpPr>
            <p:spPr>
              <a:xfrm>
                <a:off x="3557253" y="2164584"/>
                <a:ext cx="2478106" cy="427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맑은 고딕" panose="020B0503020000020004" pitchFamily="50" charset="-127"/>
                  </a:rPr>
                  <a:t>Request</a:t>
                </a:r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EB0D6D-86DF-2574-424A-69D6641CC28D}"/>
                </a:ext>
              </a:extLst>
            </p:cNvPr>
            <p:cNvGrpSpPr/>
            <p:nvPr/>
          </p:nvGrpSpPr>
          <p:grpSpPr>
            <a:xfrm>
              <a:off x="615145" y="2134192"/>
              <a:ext cx="1707903" cy="1779975"/>
              <a:chOff x="615145" y="2134192"/>
              <a:chExt cx="1707903" cy="1779975"/>
            </a:xfrm>
          </p:grpSpPr>
          <p:sp>
            <p:nvSpPr>
              <p:cNvPr id="36" name="TextBox 9">
                <a:extLst>
                  <a:ext uri="{FF2B5EF4-FFF2-40B4-BE49-F238E27FC236}">
                    <a16:creationId xmlns:a16="http://schemas.microsoft.com/office/drawing/2014/main" id="{035A28B8-669F-8654-0D79-29F3082C95CB}"/>
                  </a:ext>
                </a:extLst>
              </p:cNvPr>
              <p:cNvSpPr txBox="1"/>
              <p:nvPr/>
            </p:nvSpPr>
            <p:spPr>
              <a:xfrm>
                <a:off x="615145" y="3267836"/>
                <a:ext cx="17079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Client</a:t>
                </a:r>
                <a:br>
                  <a:rPr lang="en-US" altLang="ko-KR" dirty="0">
                    <a:latin typeface="맑은 고딕" panose="020B0503020000020004" pitchFamily="50" charset="-127"/>
                  </a:rPr>
                </a:br>
                <a:r>
                  <a:rPr lang="en-US" altLang="ko-KR" dirty="0">
                    <a:latin typeface="맑은 고딕" panose="020B0503020000020004" pitchFamily="50" charset="-127"/>
                  </a:rPr>
                  <a:t>(Web Browser)</a:t>
                </a:r>
              </a:p>
            </p:txBody>
          </p:sp>
          <p:pic>
            <p:nvPicPr>
              <p:cNvPr id="37" name="그래픽 10" descr="인터넷 단색으로 채워진">
                <a:extLst>
                  <a:ext uri="{FF2B5EF4-FFF2-40B4-BE49-F238E27FC236}">
                    <a16:creationId xmlns:a16="http://schemas.microsoft.com/office/drawing/2014/main" id="{887F5360-29D9-9F9D-FFF4-CCD418FCA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66271" y="2134192"/>
                <a:ext cx="1405653" cy="1405653"/>
              </a:xfrm>
              <a:prstGeom prst="rect">
                <a:avLst/>
              </a:prstGeom>
            </p:spPr>
          </p:pic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08281B0-37E0-C658-8CF5-A875F36464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8850" y="3137305"/>
              <a:ext cx="2123869" cy="78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177A15D-4FA2-31B0-AE01-DB4FE6A72356}"/>
                </a:ext>
              </a:extLst>
            </p:cNvPr>
            <p:cNvGrpSpPr/>
            <p:nvPr/>
          </p:nvGrpSpPr>
          <p:grpSpPr>
            <a:xfrm>
              <a:off x="3756823" y="2851490"/>
              <a:ext cx="1946309" cy="887092"/>
              <a:chOff x="3756823" y="2851490"/>
              <a:chExt cx="1946309" cy="887092"/>
            </a:xfrm>
          </p:grpSpPr>
          <p:pic>
            <p:nvPicPr>
              <p:cNvPr id="34" name="그래픽 13" descr="문서 단색으로 채워진">
                <a:extLst>
                  <a:ext uri="{FF2B5EF4-FFF2-40B4-BE49-F238E27FC236}">
                    <a16:creationId xmlns:a16="http://schemas.microsoft.com/office/drawing/2014/main" id="{BEB6CB11-B386-C333-29D4-E06053A1F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455171" y="2851490"/>
                <a:ext cx="486322" cy="486322"/>
              </a:xfrm>
              <a:prstGeom prst="rect">
                <a:avLst/>
              </a:prstGeom>
            </p:spPr>
          </p:pic>
          <p:sp>
            <p:nvSpPr>
              <p:cNvPr id="35" name="TextBox 14">
                <a:extLst>
                  <a:ext uri="{FF2B5EF4-FFF2-40B4-BE49-F238E27FC236}">
                    <a16:creationId xmlns:a16="http://schemas.microsoft.com/office/drawing/2014/main" id="{F6150C91-757C-6F77-C00F-87F7D54DB691}"/>
                  </a:ext>
                </a:extLst>
              </p:cNvPr>
              <p:cNvSpPr txBox="1"/>
              <p:nvPr/>
            </p:nvSpPr>
            <p:spPr>
              <a:xfrm>
                <a:off x="3756823" y="3369250"/>
                <a:ext cx="194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solidFill>
                      <a:srgbClr val="0070C0"/>
                    </a:solidFill>
                    <a:latin typeface="맑은 고딕" panose="020B0503020000020004" pitchFamily="50" charset="-127"/>
                  </a:rPr>
                  <a:t>HTML+CSS+IMG</a:t>
                </a:r>
                <a:endParaRPr lang="ko-KR" altLang="en-US" dirty="0">
                  <a:solidFill>
                    <a:srgbClr val="0070C0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4B4BCEA5-0C9E-5532-BFE5-5E658B6F20ED}"/>
                </a:ext>
              </a:extLst>
            </p:cNvPr>
            <p:cNvSpPr txBox="1"/>
            <p:nvPr/>
          </p:nvSpPr>
          <p:spPr>
            <a:xfrm>
              <a:off x="2927414" y="2654848"/>
              <a:ext cx="675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HTTP</a:t>
              </a:r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21AEEF2-6A1C-93AE-3193-EEBA6FBA1258}"/>
                </a:ext>
              </a:extLst>
            </p:cNvPr>
            <p:cNvGrpSpPr/>
            <p:nvPr/>
          </p:nvGrpSpPr>
          <p:grpSpPr>
            <a:xfrm>
              <a:off x="6387249" y="2164584"/>
              <a:ext cx="5542095" cy="2262978"/>
              <a:chOff x="6357275" y="2164584"/>
              <a:chExt cx="7392971" cy="3018738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ABFE7D50-4B0A-E72F-1C6A-CBC779893087}"/>
                  </a:ext>
                </a:extLst>
              </p:cNvPr>
              <p:cNvGrpSpPr/>
              <p:nvPr/>
            </p:nvGrpSpPr>
            <p:grpSpPr>
              <a:xfrm>
                <a:off x="6357275" y="3564166"/>
                <a:ext cx="1108095" cy="1619156"/>
                <a:chOff x="6402687" y="3564167"/>
                <a:chExt cx="687804" cy="1005024"/>
              </a:xfrm>
            </p:grpSpPr>
            <p:pic>
              <p:nvPicPr>
                <p:cNvPr id="32" name="그래픽 30" descr="용지 단색으로 채워진">
                  <a:extLst>
                    <a:ext uri="{FF2B5EF4-FFF2-40B4-BE49-F238E27FC236}">
                      <a16:creationId xmlns:a16="http://schemas.microsoft.com/office/drawing/2014/main" id="{FEFB6F99-5F4B-EB43-9258-029B34306D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7000" y="3564167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33" name="TextBox 31">
                  <a:extLst>
                    <a:ext uri="{FF2B5EF4-FFF2-40B4-BE49-F238E27FC236}">
                      <a16:creationId xmlns:a16="http://schemas.microsoft.com/office/drawing/2014/main" id="{F758DFF0-2D39-A6F8-B26E-605C1785CC3F}"/>
                    </a:ext>
                  </a:extLst>
                </p:cNvPr>
                <p:cNvSpPr txBox="1"/>
                <p:nvPr/>
              </p:nvSpPr>
              <p:spPr>
                <a:xfrm>
                  <a:off x="6402687" y="4034026"/>
                  <a:ext cx="687804" cy="535165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>
                      <a:solidFill>
                        <a:srgbClr val="00B050"/>
                      </a:solidFill>
                      <a:ea typeface="맑은 고딕"/>
                    </a:rPr>
                    <a:t>JSP</a:t>
                  </a:r>
                </a:p>
                <a:p>
                  <a:pPr algn="ctr"/>
                  <a:r>
                    <a:rPr lang="en-US" altLang="ko-KR" dirty="0">
                      <a:solidFill>
                        <a:srgbClr val="00B050"/>
                      </a:solidFill>
                      <a:ea typeface="맑은 고딕"/>
                    </a:rPr>
                    <a:t>(</a:t>
                  </a:r>
                  <a:r>
                    <a:rPr lang="en-US" altLang="ko-KR" b="1" dirty="0">
                      <a:solidFill>
                        <a:srgbClr val="00B050"/>
                      </a:solidFill>
                      <a:ea typeface="맑은 고딕"/>
                    </a:rPr>
                    <a:t>V</a:t>
                  </a:r>
                  <a:r>
                    <a:rPr lang="en-US" altLang="ko-KR" dirty="0">
                      <a:solidFill>
                        <a:srgbClr val="00B050"/>
                      </a:solidFill>
                      <a:ea typeface="맑은 고딕"/>
                    </a:rPr>
                    <a:t>iew)</a:t>
                  </a:r>
                  <a:endParaRPr lang="ko-KR" altLang="en-US">
                    <a:solidFill>
                      <a:srgbClr val="00B050"/>
                    </a:solidFill>
                    <a:ea typeface="맑은 고딕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15D97F05-75B2-739A-0021-50438D03E043}"/>
                  </a:ext>
                </a:extLst>
              </p:cNvPr>
              <p:cNvGrpSpPr/>
              <p:nvPr/>
            </p:nvGrpSpPr>
            <p:grpSpPr>
              <a:xfrm>
                <a:off x="7118633" y="2164584"/>
                <a:ext cx="2670153" cy="1396011"/>
                <a:chOff x="7118628" y="2164584"/>
                <a:chExt cx="1645859" cy="860489"/>
              </a:xfrm>
            </p:grpSpPr>
            <p:pic>
              <p:nvPicPr>
                <p:cNvPr id="30" name="그래픽 28" descr="용지 단색으로 채워진">
                  <a:extLst>
                    <a:ext uri="{FF2B5EF4-FFF2-40B4-BE49-F238E27FC236}">
                      <a16:creationId xmlns:a16="http://schemas.microsoft.com/office/drawing/2014/main" id="{FEC1BA68-8478-DE00-3058-8C018F7D75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7404" y="2164584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31" name="TextBox 29">
                  <a:extLst>
                    <a:ext uri="{FF2B5EF4-FFF2-40B4-BE49-F238E27FC236}">
                      <a16:creationId xmlns:a16="http://schemas.microsoft.com/office/drawing/2014/main" id="{8A845681-CAD9-5110-6738-57A6E1197E2D}"/>
                    </a:ext>
                  </a:extLst>
                </p:cNvPr>
                <p:cNvSpPr txBox="1"/>
                <p:nvPr/>
              </p:nvSpPr>
              <p:spPr>
                <a:xfrm>
                  <a:off x="7118628" y="2626680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Servlet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C</a:t>
                  </a:r>
                  <a:r>
                    <a:rPr lang="en-US" altLang="ko-KR" dirty="0"/>
                    <a:t>ontroller)</a:t>
                  </a:r>
                  <a:endParaRPr lang="ko-KR" altLang="en-US" dirty="0"/>
                </a:p>
              </p:txBody>
            </p:sp>
          </p:grp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ADFC1E7E-A3EE-7F00-6E52-20FD3D7A16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384" y="3128564"/>
                <a:ext cx="739862" cy="5751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69B3D60-A7D6-442D-9D47-04CA70C51503}"/>
                  </a:ext>
                </a:extLst>
              </p:cNvPr>
              <p:cNvGrpSpPr/>
              <p:nvPr/>
            </p:nvGrpSpPr>
            <p:grpSpPr>
              <a:xfrm>
                <a:off x="8673211" y="3561643"/>
                <a:ext cx="2670153" cy="1396011"/>
                <a:chOff x="8673206" y="3561643"/>
                <a:chExt cx="1645859" cy="860489"/>
              </a:xfrm>
            </p:grpSpPr>
            <p:pic>
              <p:nvPicPr>
                <p:cNvPr id="28" name="그래픽 26" descr="용지 단색으로 채워진">
                  <a:extLst>
                    <a:ext uri="{FF2B5EF4-FFF2-40B4-BE49-F238E27FC236}">
                      <a16:creationId xmlns:a16="http://schemas.microsoft.com/office/drawing/2014/main" id="{D8085D25-B0C0-9B40-5439-4087CFB8C3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1982" y="3561643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29" name="TextBox 27">
                  <a:extLst>
                    <a:ext uri="{FF2B5EF4-FFF2-40B4-BE49-F238E27FC236}">
                      <a16:creationId xmlns:a16="http://schemas.microsoft.com/office/drawing/2014/main" id="{A26EA8D6-10D1-8CA7-F8F3-605AF18C206E}"/>
                    </a:ext>
                  </a:extLst>
                </p:cNvPr>
                <p:cNvSpPr txBox="1"/>
                <p:nvPr/>
              </p:nvSpPr>
              <p:spPr>
                <a:xfrm>
                  <a:off x="8673206" y="4023739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Java Beans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M</a:t>
                  </a:r>
                  <a:r>
                    <a:rPr lang="en-US" altLang="ko-KR" dirty="0"/>
                    <a:t>odel)</a:t>
                  </a:r>
                  <a:endParaRPr lang="ko-KR" altLang="en-US" dirty="0"/>
                </a:p>
              </p:txBody>
            </p:sp>
          </p:grp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E17BDF83-935B-E44A-C0B2-9A47418B92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8675" y="3128564"/>
                <a:ext cx="556165" cy="4324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BCCD4B0A-8EE0-3950-C233-64A3C5C1C8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45648" y="3999007"/>
                <a:ext cx="2169192" cy="90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그래픽 23" descr="데이터베이스 단색으로 채워진">
                <a:extLst>
                  <a:ext uri="{FF2B5EF4-FFF2-40B4-BE49-F238E27FC236}">
                    <a16:creationId xmlns:a16="http://schemas.microsoft.com/office/drawing/2014/main" id="{CD156E12-B947-7126-3164-CFC0C81E5E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11957971" y="3535352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A820E16C-066F-9520-73B4-9C394EDF3C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89566" y="3992552"/>
                <a:ext cx="1568405" cy="6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5">
                <a:extLst>
                  <a:ext uri="{FF2B5EF4-FFF2-40B4-BE49-F238E27FC236}">
                    <a16:creationId xmlns:a16="http://schemas.microsoft.com/office/drawing/2014/main" id="{7C976144-0101-3D37-04EB-041602750737}"/>
                  </a:ext>
                </a:extLst>
              </p:cNvPr>
              <p:cNvSpPr txBox="1"/>
              <p:nvPr/>
            </p:nvSpPr>
            <p:spPr>
              <a:xfrm>
                <a:off x="11080094" y="4391545"/>
                <a:ext cx="2670152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/>
                  <a:t>DB</a:t>
                </a:r>
              </a:p>
            </p:txBody>
          </p:sp>
        </p:grpSp>
        <p:sp>
          <p:nvSpPr>
            <p:cNvPr id="13" name="TextBox 32">
              <a:extLst>
                <a:ext uri="{FF2B5EF4-FFF2-40B4-BE49-F238E27FC236}">
                  <a16:creationId xmlns:a16="http://schemas.microsoft.com/office/drawing/2014/main" id="{791073CD-91B3-3211-5D4D-9CCE83922E2E}"/>
                </a:ext>
              </a:extLst>
            </p:cNvPr>
            <p:cNvSpPr txBox="1"/>
            <p:nvPr/>
          </p:nvSpPr>
          <p:spPr>
            <a:xfrm>
              <a:off x="2759833" y="3145109"/>
              <a:ext cx="1228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맑은 고딕" panose="020B0503020000020004" pitchFamily="50" charset="-127"/>
                </a:rPr>
                <a:t>Response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03BB1FCE-CF06-8B47-2640-CF1B9CED25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493" y="3094651"/>
              <a:ext cx="1535507" cy="4447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590DA876-2C4C-80E9-DA6F-44B56D8BE846}"/>
                </a:ext>
              </a:extLst>
            </p:cNvPr>
            <p:cNvCxnSpPr>
              <a:cxnSpLocks/>
            </p:cNvCxnSpPr>
            <p:nvPr/>
          </p:nvCxnSpPr>
          <p:spPr>
            <a:xfrm>
              <a:off x="5040851" y="2496271"/>
              <a:ext cx="2209576" cy="8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5CCE68F-2A76-DAEE-D152-A5DFEEA2CFB9}"/>
                </a:ext>
              </a:extLst>
            </p:cNvPr>
            <p:cNvSpPr/>
            <p:nvPr/>
          </p:nvSpPr>
          <p:spPr>
            <a:xfrm>
              <a:off x="6140073" y="1808341"/>
              <a:ext cx="3720017" cy="2767661"/>
            </a:xfrm>
            <a:prstGeom prst="roundRect">
              <a:avLst/>
            </a:prstGeom>
            <a:solidFill>
              <a:schemeClr val="accent5">
                <a:lumMod val="75000"/>
                <a:alpha val="1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TextBox 36">
              <a:extLst>
                <a:ext uri="{FF2B5EF4-FFF2-40B4-BE49-F238E27FC236}">
                  <a16:creationId xmlns:a16="http://schemas.microsoft.com/office/drawing/2014/main" id="{72982359-046D-BC12-CB1A-10D13716E462}"/>
                </a:ext>
              </a:extLst>
            </p:cNvPr>
            <p:cNvSpPr txBox="1"/>
            <p:nvPr/>
          </p:nvSpPr>
          <p:spPr>
            <a:xfrm>
              <a:off x="6630788" y="1464315"/>
              <a:ext cx="273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5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Web/Servlet Container</a:t>
              </a:r>
            </a:p>
          </p:txBody>
        </p:sp>
        <p:sp>
          <p:nvSpPr>
            <p:cNvPr id="18" name="TextBox 37">
              <a:extLst>
                <a:ext uri="{FF2B5EF4-FFF2-40B4-BE49-F238E27FC236}">
                  <a16:creationId xmlns:a16="http://schemas.microsoft.com/office/drawing/2014/main" id="{491BC3BA-621B-5FB7-2C0A-67EEBF993E69}"/>
                </a:ext>
              </a:extLst>
            </p:cNvPr>
            <p:cNvSpPr txBox="1"/>
            <p:nvPr/>
          </p:nvSpPr>
          <p:spPr>
            <a:xfrm>
              <a:off x="6262832" y="4819163"/>
              <a:ext cx="1510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Tomcat</a:t>
              </a:r>
              <a:r>
                <a:rPr lang="ko-KR" altLang="en-US" dirty="0"/>
                <a:t> </a:t>
              </a:r>
              <a:r>
                <a:rPr lang="en-US" altLang="ko-KR" dirty="0"/>
                <a:t>Server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D35937B-1D53-5EC4-2CCF-4A7C8B5A01F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88555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344FC9-2721-57F8-9394-706720B1A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34" y="1774478"/>
            <a:ext cx="9308746" cy="4033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798D06-3259-C7AB-6FB0-461BE1D3708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6D0F70-7961-25C3-39D7-B17D233943EE}"/>
              </a:ext>
            </a:extLst>
          </p:cNvPr>
          <p:cNvSpPr txBox="1"/>
          <p:nvPr/>
        </p:nvSpPr>
        <p:spPr>
          <a:xfrm>
            <a:off x="2131020" y="970581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동의하고 다운로드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DE6AA2-23D6-E732-2D6D-3F6013C854CD}"/>
              </a:ext>
            </a:extLst>
          </p:cNvPr>
          <p:cNvSpPr/>
          <p:nvPr/>
        </p:nvSpPr>
        <p:spPr>
          <a:xfrm>
            <a:off x="5162376" y="3711919"/>
            <a:ext cx="2152824" cy="3621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36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8895CB2-C392-8725-8A1A-FBF4894B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349" y="2000249"/>
            <a:ext cx="6565484" cy="1784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FA2794-46B4-9155-2779-38A80365B289}"/>
              </a:ext>
            </a:extLst>
          </p:cNvPr>
          <p:cNvSpPr txBox="1"/>
          <p:nvPr/>
        </p:nvSpPr>
        <p:spPr>
          <a:xfrm>
            <a:off x="3086891" y="2374242"/>
            <a:ext cx="6172942" cy="767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21931F-3AC4-975E-7874-BB9624CCE3BF}"/>
              </a:ext>
            </a:extLst>
          </p:cNvPr>
          <p:cNvSpPr txBox="1"/>
          <p:nvPr/>
        </p:nvSpPr>
        <p:spPr>
          <a:xfrm>
            <a:off x="2621666" y="837235"/>
            <a:ext cx="40839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1. JSP 사용을 위한 의존성 추가</a:t>
            </a:r>
          </a:p>
          <a:p>
            <a:r>
              <a:rPr lang="ko-KR" altLang="en-US" dirty="0" err="1">
                <a:ea typeface="맑은 고딕"/>
              </a:rPr>
              <a:t>build.gradle</a:t>
            </a:r>
            <a:r>
              <a:rPr lang="ko-KR" altLang="en-US" dirty="0">
                <a:ea typeface="맑은 고딕"/>
              </a:rPr>
              <a:t> &gt; </a:t>
            </a:r>
            <a:r>
              <a:rPr lang="ko-KR" altLang="en-US" dirty="0" err="1">
                <a:ea typeface="맑은 고딕"/>
              </a:rPr>
              <a:t>dependencies</a:t>
            </a:r>
            <a:endParaRPr lang="ko-KR" altLang="en-US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5541B-6E13-E8CA-5294-926FDD48B5B5}"/>
              </a:ext>
            </a:extLst>
          </p:cNvPr>
          <p:cNvSpPr txBox="1"/>
          <p:nvPr/>
        </p:nvSpPr>
        <p:spPr>
          <a:xfrm>
            <a:off x="2694349" y="4289094"/>
            <a:ext cx="6667791" cy="2047893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* JSTL, </a:t>
            </a:r>
            <a:r>
              <a:rPr lang="en-US" altLang="ko-KR" sz="1400" b="1">
                <a:solidFill>
                  <a:srgbClr val="000000"/>
                </a:solidFill>
                <a:ea typeface="맑은 고딕"/>
              </a:rPr>
              <a:t>Java Server </a:t>
            </a:r>
            <a:r>
              <a:rPr lang="en-US" altLang="ko-KR" sz="1400" b="1" dirty="0">
                <a:solidFill>
                  <a:srgbClr val="000000"/>
                </a:solidFill>
                <a:ea typeface="맑은 고딕"/>
              </a:rPr>
              <a:t>Pages Standard Tag Library:</a:t>
            </a:r>
          </a:p>
          <a:p>
            <a:r>
              <a:rPr lang="en-US" sz="1400" dirty="0">
                <a:solidFill>
                  <a:srgbClr val="000000"/>
                </a:solidFill>
                <a:ea typeface="맑은 고딕"/>
              </a:rPr>
              <a:t> XML 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데이터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처리와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조건문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반복문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다국어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처리와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같은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일을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처리하기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맑은 고딕"/>
              </a:rPr>
              <a:t>위한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JSP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태그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라이브러리. 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JSP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페이지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내에서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 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자바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 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코드를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바로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사용하지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않고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로직을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내장하는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효율적인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방법을</a:t>
            </a:r>
            <a:r>
              <a:rPr 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제공</a:t>
            </a:r>
            <a:endParaRPr lang="en-US" altLang="ko-KR" sz="1400" dirty="0">
              <a:solidFill>
                <a:srgbClr val="000000"/>
              </a:solidFill>
              <a:ea typeface="맑은 고딕"/>
            </a:endParaRPr>
          </a:p>
          <a:p>
            <a:endParaRPr lang="ko-KR" altLang="en-US" sz="14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* Jasper:</a:t>
            </a: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 Tomcat JSP Parser </a:t>
            </a: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(Spring Boot에 기본으로 내장되어 있는 Tomcat은 JSP 엔진을 포함하지 않는다.)</a:t>
            </a:r>
            <a:endParaRPr lang="ko-KR" sz="1400" dirty="0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FE3494-4407-17DA-0FF2-72E711C77C7E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242821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0C4197-2A14-9A2B-9126-5F24A1308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51" y="2578681"/>
            <a:ext cx="5523498" cy="1422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396DC1-6F40-6802-8784-9D22B8044374}"/>
              </a:ext>
            </a:extLst>
          </p:cNvPr>
          <p:cNvSpPr txBox="1"/>
          <p:nvPr/>
        </p:nvSpPr>
        <p:spPr>
          <a:xfrm>
            <a:off x="2930324" y="1493134"/>
            <a:ext cx="65531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2. </a:t>
            </a:r>
            <a:r>
              <a:rPr lang="ko-KR" altLang="en-US" dirty="0" err="1">
                <a:ea typeface="맑은 고딕"/>
              </a:rPr>
              <a:t>View</a:t>
            </a:r>
            <a:r>
              <a:rPr lang="ko-KR" altLang="en-US" dirty="0">
                <a:ea typeface="맑은 고딕"/>
              </a:rPr>
              <a:t> 경로 설정(</a:t>
            </a:r>
            <a:r>
              <a:rPr lang="ko-KR" altLang="en-US" dirty="0" err="1">
                <a:ea typeface="맑은 고딕"/>
              </a:rPr>
              <a:t>Spring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Boot에</a:t>
            </a:r>
            <a:r>
              <a:rPr lang="ko-KR" altLang="en-US" dirty="0">
                <a:ea typeface="맑은 고딕"/>
              </a:rPr>
              <a:t> JSP, </a:t>
            </a:r>
            <a:r>
              <a:rPr lang="ko-KR" altLang="en-US" dirty="0" err="1">
                <a:ea typeface="맑은 고딕"/>
              </a:rPr>
              <a:t>View</a:t>
            </a:r>
            <a:r>
              <a:rPr lang="ko-KR" altLang="en-US" dirty="0">
                <a:ea typeface="맑은 고딕"/>
              </a:rPr>
              <a:t> 경로를 알려준다.)</a:t>
            </a:r>
          </a:p>
          <a:p>
            <a:r>
              <a:rPr lang="ko-KR" altLang="en-US" dirty="0" err="1">
                <a:ea typeface="맑은 고딕"/>
              </a:rPr>
              <a:t>src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main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resources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application.properties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6A4976-4970-4F3E-F338-5454837E6DEA}"/>
              </a:ext>
            </a:extLst>
          </p:cNvPr>
          <p:cNvSpPr txBox="1"/>
          <p:nvPr/>
        </p:nvSpPr>
        <p:spPr>
          <a:xfrm>
            <a:off x="2887260" y="4096182"/>
            <a:ext cx="6928221" cy="155596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* </a:t>
            </a:r>
            <a:r>
              <a:rPr lang="ko-KR" altLang="en-US" sz="1400" b="1" dirty="0" err="1">
                <a:solidFill>
                  <a:srgbClr val="000000"/>
                </a:solidFill>
                <a:ea typeface="맑은 고딕"/>
              </a:rPr>
              <a:t>prefix</a:t>
            </a:r>
            <a:endParaRPr lang="en-US" altLang="ko-KR" sz="1400" b="1" dirty="0" err="1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 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jsp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파일의 위치: 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[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src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main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webapp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]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/WEB-INF/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views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하위가 JSP 파일의 위치이다.</a:t>
            </a: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(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[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src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main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400" i="1" dirty="0" err="1">
                <a:solidFill>
                  <a:srgbClr val="000000"/>
                </a:solidFill>
                <a:ea typeface="맑은 고딕"/>
              </a:rPr>
              <a:t>webapp</a:t>
            </a:r>
            <a:r>
              <a:rPr lang="ko-KR" altLang="en-US" sz="1400" i="1" dirty="0">
                <a:solidFill>
                  <a:srgbClr val="000000"/>
                </a:solidFill>
                <a:ea typeface="맑은 고딕"/>
              </a:rPr>
              <a:t>]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은 기본으로 설정되어 생략된 경로)</a:t>
            </a:r>
          </a:p>
          <a:p>
            <a:endParaRPr lang="ko-KR" altLang="en-US" sz="14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* </a:t>
            </a:r>
            <a:r>
              <a:rPr lang="ko-KR" altLang="en-US" sz="1400" b="1" dirty="0" err="1">
                <a:solidFill>
                  <a:srgbClr val="000000"/>
                </a:solidFill>
                <a:ea typeface="맑은 고딕"/>
              </a:rPr>
              <a:t>suffix</a:t>
            </a:r>
            <a:r>
              <a:rPr lang="ko-KR" altLang="en-US" sz="1400" b="1" dirty="0">
                <a:solidFill>
                  <a:srgbClr val="000000"/>
                </a:solidFill>
                <a:ea typeface="맑은 고딕"/>
              </a:rPr>
              <a:t>:</a:t>
            </a:r>
          </a:p>
          <a:p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 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Controller에서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View의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이름을 반환할 때 뒤에 추가될 이름, 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View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이름과 JSP 파일을 매칭시키기 위함. 예) '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' 라는 이름의 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View는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 '</a:t>
            </a:r>
            <a:r>
              <a:rPr lang="ko-KR" altLang="en-US" sz="1400" dirty="0" err="1">
                <a:solidFill>
                  <a:srgbClr val="000000"/>
                </a:solidFill>
                <a:ea typeface="맑은 고딕"/>
              </a:rPr>
              <a:t>demo</a:t>
            </a:r>
            <a:r>
              <a:rPr lang="ko-KR" altLang="en-US" sz="1400" b="1" dirty="0" err="1">
                <a:solidFill>
                  <a:srgbClr val="000000"/>
                </a:solidFill>
                <a:ea typeface="맑은 고딕"/>
              </a:rPr>
              <a:t>.jsp</a:t>
            </a:r>
            <a:r>
              <a:rPr lang="ko-KR" altLang="en-US" sz="1400" dirty="0">
                <a:solidFill>
                  <a:srgbClr val="000000"/>
                </a:solidFill>
                <a:ea typeface="맑은 고딕"/>
              </a:rPr>
              <a:t>' 파일이다.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987D5-FC6C-0BF1-786B-AD3FEFA1373B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125365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FF26B8-687C-9AE1-A873-F26A3C6933E4}"/>
              </a:ext>
            </a:extLst>
          </p:cNvPr>
          <p:cNvSpPr txBox="1"/>
          <p:nvPr/>
        </p:nvSpPr>
        <p:spPr>
          <a:xfrm>
            <a:off x="3258273" y="972274"/>
            <a:ext cx="655319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3. 디렉터리 구조 설정</a:t>
            </a:r>
          </a:p>
          <a:p>
            <a:r>
              <a:rPr lang="ko-KR" altLang="en-US" dirty="0" err="1">
                <a:ea typeface="맑은 고딕"/>
              </a:rPr>
              <a:t>src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main</a:t>
            </a:r>
            <a:r>
              <a:rPr lang="ko-KR" altLang="en-US" dirty="0">
                <a:ea typeface="맑은 고딕"/>
              </a:rPr>
              <a:t> 하위에 </a:t>
            </a:r>
            <a:r>
              <a:rPr lang="ko-KR" altLang="en-US" dirty="0" err="1">
                <a:ea typeface="맑은 고딕"/>
              </a:rPr>
              <a:t>webapp</a:t>
            </a:r>
            <a:r>
              <a:rPr lang="ko-KR" altLang="en-US" dirty="0">
                <a:ea typeface="맑은 고딕"/>
              </a:rPr>
              <a:t>/WEB-INF/</a:t>
            </a:r>
            <a:r>
              <a:rPr lang="ko-KR" altLang="en-US" dirty="0" err="1">
                <a:ea typeface="맑은 고딕"/>
              </a:rPr>
              <a:t>views</a:t>
            </a:r>
            <a:r>
              <a:rPr lang="ko-KR" altLang="en-US" dirty="0">
                <a:ea typeface="맑은 고딕"/>
              </a:rPr>
              <a:t> 디렉터리를 생성</a:t>
            </a:r>
          </a:p>
          <a:p>
            <a:r>
              <a:rPr lang="ko-KR" altLang="en-US" dirty="0">
                <a:ea typeface="맑은 고딕"/>
              </a:rPr>
              <a:t>(앞에서 JSP 파일 위치로 지정한 디렉터리 구조를 만드는 것)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150F10-1B87-E8B6-A762-1D0505FAE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687" y="2104301"/>
            <a:ext cx="2714625" cy="3781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BEEA0-A41A-46DB-3BC7-1D6B36DB6867}"/>
              </a:ext>
            </a:extLst>
          </p:cNvPr>
          <p:cNvSpPr txBox="1"/>
          <p:nvPr/>
        </p:nvSpPr>
        <p:spPr>
          <a:xfrm>
            <a:off x="4816444" y="3748941"/>
            <a:ext cx="1801638" cy="923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1123E-2ED8-6737-046C-843C75D4E4B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90521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C8BF6507-954F-C449-9142-B0072C207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032" y="1459770"/>
            <a:ext cx="6225250" cy="52695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7A5608-16FA-5319-0644-A5CAC082E3BC}"/>
              </a:ext>
            </a:extLst>
          </p:cNvPr>
          <p:cNvSpPr txBox="1"/>
          <p:nvPr/>
        </p:nvSpPr>
        <p:spPr>
          <a:xfrm>
            <a:off x="2862805" y="760072"/>
            <a:ext cx="655319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4. JSP 파일 생성</a:t>
            </a:r>
            <a:endParaRPr lang="ko-KR" dirty="0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저장하려는 폴더에 마우스 오른쪽 클릭 &gt; New &gt; </a:t>
            </a:r>
            <a:r>
              <a:rPr lang="ko-KR" altLang="en-US" dirty="0" err="1">
                <a:ea typeface="맑은 고딕"/>
              </a:rPr>
              <a:t>Other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66DC6C-A2C3-5BF6-1B1A-9233091F38E2}"/>
              </a:ext>
            </a:extLst>
          </p:cNvPr>
          <p:cNvSpPr txBox="1"/>
          <p:nvPr/>
        </p:nvSpPr>
        <p:spPr>
          <a:xfrm>
            <a:off x="3822881" y="2157422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D8FCB-93EB-EEB8-5173-F7E3FD6BD50A}"/>
              </a:ext>
            </a:extLst>
          </p:cNvPr>
          <p:cNvSpPr txBox="1"/>
          <p:nvPr/>
        </p:nvSpPr>
        <p:spPr>
          <a:xfrm>
            <a:off x="6581513" y="5234358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E5EBF-3998-4A67-F673-A15A76173C71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541506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B394E68F-9A02-2C8A-EB9B-2CEA9B42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185" y="1565564"/>
            <a:ext cx="5289630" cy="51158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F3854-A5B0-7C35-02F7-21FC8DF24CB8}"/>
              </a:ext>
            </a:extLst>
          </p:cNvPr>
          <p:cNvSpPr txBox="1"/>
          <p:nvPr/>
        </p:nvSpPr>
        <p:spPr>
          <a:xfrm>
            <a:off x="3620324" y="3691068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A2998-D6F3-6B9F-80BD-1695F285F230}"/>
              </a:ext>
            </a:extLst>
          </p:cNvPr>
          <p:cNvSpPr txBox="1"/>
          <p:nvPr/>
        </p:nvSpPr>
        <p:spPr>
          <a:xfrm>
            <a:off x="3813235" y="4645978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904C48-A6DE-5C62-4CD4-608F56969C99}"/>
              </a:ext>
            </a:extLst>
          </p:cNvPr>
          <p:cNvSpPr txBox="1"/>
          <p:nvPr/>
        </p:nvSpPr>
        <p:spPr>
          <a:xfrm>
            <a:off x="5626602" y="6285724"/>
            <a:ext cx="1025135" cy="2634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7DB919-41C5-A01E-D80B-F6D121BC1802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68288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91E779-251B-FA00-8531-370838FF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295" y="1874067"/>
            <a:ext cx="3856159" cy="4589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C6A669-DC6C-955F-F3C9-61670AC6E5B7}"/>
              </a:ext>
            </a:extLst>
          </p:cNvPr>
          <p:cNvSpPr txBox="1"/>
          <p:nvPr/>
        </p:nvSpPr>
        <p:spPr>
          <a:xfrm>
            <a:off x="3081261" y="5029262"/>
            <a:ext cx="1275920" cy="3888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834EC-6BF5-06E4-F6BE-129EB103655D}"/>
              </a:ext>
            </a:extLst>
          </p:cNvPr>
          <p:cNvSpPr txBox="1"/>
          <p:nvPr/>
        </p:nvSpPr>
        <p:spPr>
          <a:xfrm>
            <a:off x="5449410" y="6103298"/>
            <a:ext cx="869909" cy="288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1130E-25B6-7F9D-947F-89C9DFE9FC75}"/>
              </a:ext>
            </a:extLst>
          </p:cNvPr>
          <p:cNvSpPr txBox="1"/>
          <p:nvPr/>
        </p:nvSpPr>
        <p:spPr>
          <a:xfrm>
            <a:off x="3081261" y="1255216"/>
            <a:ext cx="6553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6. </a:t>
            </a:r>
            <a:r>
              <a:rPr lang="ko-KR" altLang="en-US" dirty="0" err="1">
                <a:ea typeface="맑은 고딕"/>
              </a:rPr>
              <a:t>File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name</a:t>
            </a:r>
            <a:r>
              <a:rPr lang="ko-KR" altLang="en-US" dirty="0">
                <a:ea typeface="맑은 고딕"/>
              </a:rPr>
              <a:t> 입력 후 </a:t>
            </a:r>
            <a:r>
              <a:rPr lang="ko-KR" altLang="en-US" dirty="0" err="1">
                <a:ea typeface="맑은 고딕"/>
              </a:rPr>
              <a:t>Finish</a:t>
            </a:r>
            <a:endParaRPr lang="ko-KR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CFB70-8C67-F16D-6C22-C5DA20DB43CC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977518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822840-E405-D9E2-0E3B-6438CC32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075" y="2195174"/>
            <a:ext cx="7697850" cy="4216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515764-EC76-667C-3C68-C00CC6CEFA47}"/>
              </a:ext>
            </a:extLst>
          </p:cNvPr>
          <p:cNvSpPr txBox="1"/>
          <p:nvPr/>
        </p:nvSpPr>
        <p:spPr>
          <a:xfrm>
            <a:off x="2247075" y="1594844"/>
            <a:ext cx="6553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7. 파일 생성 확인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18D17-1E92-EF92-A7AA-F793974FC302}"/>
              </a:ext>
            </a:extLst>
          </p:cNvPr>
          <p:cNvSpPr txBox="1"/>
          <p:nvPr/>
        </p:nvSpPr>
        <p:spPr>
          <a:xfrm>
            <a:off x="2993267" y="5480254"/>
            <a:ext cx="709600" cy="223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730B40-59F3-A926-0539-7A23DEA2300A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8261974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FE17E-72B1-B5B8-8184-703FAEBEAF53}"/>
              </a:ext>
            </a:extLst>
          </p:cNvPr>
          <p:cNvSpPr txBox="1"/>
          <p:nvPr/>
        </p:nvSpPr>
        <p:spPr>
          <a:xfrm>
            <a:off x="941560" y="1311991"/>
            <a:ext cx="1091847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8. </a:t>
            </a:r>
            <a:r>
              <a:rPr lang="ko-KR" altLang="en-US" dirty="0" err="1">
                <a:ea typeface="맑은 고딕"/>
              </a:rPr>
              <a:t>Controller</a:t>
            </a:r>
            <a:r>
              <a:rPr lang="ko-KR" altLang="en-US" dirty="0">
                <a:ea typeface="맑은 고딕"/>
              </a:rPr>
              <a:t> 만들기</a:t>
            </a:r>
            <a:br>
              <a:rPr lang="ko-KR" altLang="en-US" dirty="0">
                <a:ea typeface="맑은 고딕"/>
              </a:rPr>
            </a:br>
            <a:r>
              <a:rPr lang="ko-KR" altLang="en-US" i="1" dirty="0">
                <a:ea typeface="맑은 고딕"/>
              </a:rPr>
              <a:t>사용자로부터 특정 페이지를 요청을 받았을 때 해당 </a:t>
            </a:r>
            <a:r>
              <a:rPr lang="ko-KR" altLang="en-US" i="1" dirty="0" err="1">
                <a:ea typeface="맑은 고딕"/>
              </a:rPr>
              <a:t>View의</a:t>
            </a:r>
            <a:r>
              <a:rPr lang="ko-KR" altLang="en-US" i="1" dirty="0">
                <a:ea typeface="맑은 고딕"/>
              </a:rPr>
              <a:t> 이름을 반환하여 JSP 파일을 호출하기 위해</a:t>
            </a:r>
          </a:p>
          <a:p>
            <a:r>
              <a:rPr lang="ko-KR" altLang="en-US" dirty="0" err="1">
                <a:ea typeface="맑은 고딕"/>
              </a:rPr>
              <a:t>src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main</a:t>
            </a:r>
            <a:r>
              <a:rPr lang="ko-KR" altLang="en-US" dirty="0">
                <a:ea typeface="맑은 고딕"/>
              </a:rPr>
              <a:t>/</a:t>
            </a:r>
            <a:r>
              <a:rPr lang="ko-KR" altLang="en-US" dirty="0" err="1">
                <a:ea typeface="맑은 고딕"/>
              </a:rPr>
              <a:t>java</a:t>
            </a:r>
            <a:r>
              <a:rPr lang="ko-KR" altLang="en-US" dirty="0">
                <a:ea typeface="맑은 고딕"/>
              </a:rPr>
              <a:t> 기본 패키지 아래에 </a:t>
            </a:r>
            <a:r>
              <a:rPr lang="ko-KR" altLang="en-US" dirty="0" err="1">
                <a:ea typeface="맑은 고딕"/>
              </a:rPr>
              <a:t>controller</a:t>
            </a:r>
            <a:r>
              <a:rPr lang="ko-KR" altLang="en-US" dirty="0">
                <a:ea typeface="맑은 고딕"/>
              </a:rPr>
              <a:t> 패키지를 생성: 오른쪽 마우스 클릭 &gt; New &gt; </a:t>
            </a:r>
            <a:r>
              <a:rPr lang="ko-KR" altLang="en-US" dirty="0" err="1">
                <a:ea typeface="맑은 고딕"/>
              </a:rPr>
              <a:t>Package</a:t>
            </a:r>
            <a:r>
              <a:rPr lang="ko-KR" altLang="en-US" dirty="0">
                <a:ea typeface="맑은 고딕"/>
              </a:rPr>
              <a:t> 선택</a:t>
            </a:r>
          </a:p>
        </p:txBody>
      </p:sp>
      <p:pic>
        <p:nvPicPr>
          <p:cNvPr id="3" name="그림 10">
            <a:extLst>
              <a:ext uri="{FF2B5EF4-FFF2-40B4-BE49-F238E27FC236}">
                <a16:creationId xmlns:a16="http://schemas.microsoft.com/office/drawing/2014/main" id="{F6FD62D7-BFF5-461D-B07D-3BDD8BDE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30" y="2811230"/>
            <a:ext cx="10122060" cy="2172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625A3C-E9E8-79A7-B5B4-8DBF410F47F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3322538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ABF34F7-A794-BACB-C6E2-B459CC76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18" y="1411234"/>
            <a:ext cx="5434313" cy="52508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88A07D-C7BF-F584-DA87-3E77D2E6CC61}"/>
              </a:ext>
            </a:extLst>
          </p:cNvPr>
          <p:cNvSpPr txBox="1"/>
          <p:nvPr/>
        </p:nvSpPr>
        <p:spPr>
          <a:xfrm>
            <a:off x="2983717" y="2938713"/>
            <a:ext cx="5153437" cy="494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5E029-A5B1-9D7A-C3B8-EC51E807BC99}"/>
              </a:ext>
            </a:extLst>
          </p:cNvPr>
          <p:cNvSpPr txBox="1"/>
          <p:nvPr/>
        </p:nvSpPr>
        <p:spPr>
          <a:xfrm>
            <a:off x="6195691" y="6121751"/>
            <a:ext cx="1517059" cy="466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F68C2-27F9-A332-49EE-2DBB17096FFF}"/>
              </a:ext>
            </a:extLst>
          </p:cNvPr>
          <p:cNvSpPr txBox="1"/>
          <p:nvPr/>
        </p:nvSpPr>
        <p:spPr>
          <a:xfrm>
            <a:off x="2583082" y="962630"/>
            <a:ext cx="82604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9. 기본 패키지 아래에 패키지 이름 </a:t>
            </a:r>
            <a:r>
              <a:rPr lang="ko-KR" altLang="en-US" dirty="0" err="1">
                <a:ea typeface="맑은 고딕"/>
              </a:rPr>
              <a:t>controller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를</a:t>
            </a:r>
            <a:r>
              <a:rPr lang="ko-KR" altLang="en-US" dirty="0">
                <a:ea typeface="맑은 고딕"/>
              </a:rPr>
              <a:t> 입력 후 </a:t>
            </a:r>
            <a:r>
              <a:rPr lang="ko-KR" altLang="en-US" dirty="0" err="1">
                <a:ea typeface="맑은 고딕"/>
              </a:rPr>
              <a:t>Finish</a:t>
            </a:r>
            <a:endParaRPr lang="ko-KR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4A583-55D3-5F60-A0E5-8734E432175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009701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>
            <a:extLst>
              <a:ext uri="{FF2B5EF4-FFF2-40B4-BE49-F238E27FC236}">
                <a16:creationId xmlns:a16="http://schemas.microsoft.com/office/drawing/2014/main" id="{AF3F7CC1-48E2-08FF-4AEE-8D604813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12" y="2497126"/>
            <a:ext cx="9832693" cy="2944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537B94-80DF-560D-9491-4947597BFD08}"/>
              </a:ext>
            </a:extLst>
          </p:cNvPr>
          <p:cNvSpPr txBox="1"/>
          <p:nvPr/>
        </p:nvSpPr>
        <p:spPr>
          <a:xfrm>
            <a:off x="3750195" y="1608883"/>
            <a:ext cx="46916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10. </a:t>
            </a:r>
            <a:r>
              <a:rPr lang="ko-KR" altLang="en-US" dirty="0" err="1">
                <a:ea typeface="맑은 고딕"/>
              </a:rPr>
              <a:t>Controller</a:t>
            </a:r>
            <a:r>
              <a:rPr lang="ko-KR" altLang="en-US" dirty="0">
                <a:ea typeface="맑은 고딕"/>
              </a:rPr>
              <a:t> 패키지 아래에 </a:t>
            </a:r>
            <a:r>
              <a:rPr lang="ko-KR" altLang="en-US" dirty="0" err="1">
                <a:ea typeface="맑은 고딕"/>
              </a:rPr>
              <a:t>java</a:t>
            </a:r>
            <a:r>
              <a:rPr lang="ko-KR" altLang="en-US" dirty="0">
                <a:ea typeface="맑은 고딕"/>
              </a:rPr>
              <a:t> 파일 생성</a:t>
            </a:r>
          </a:p>
          <a:p>
            <a:r>
              <a:rPr lang="ko-KR" altLang="en-US" dirty="0">
                <a:ea typeface="맑은 고딕"/>
              </a:rPr>
              <a:t>오른쪽 클릭 &gt; New &gt; </a:t>
            </a:r>
            <a:r>
              <a:rPr lang="ko-KR" altLang="en-US" dirty="0" err="1">
                <a:ea typeface="맑은 고딕"/>
              </a:rPr>
              <a:t>Class</a:t>
            </a:r>
            <a:r>
              <a:rPr lang="ko-KR" altLang="en-US" dirty="0">
                <a:ea typeface="맑은 고딕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9B2AC-5E75-4F2B-DA5E-6259DD0CADE4}"/>
              </a:ext>
            </a:extLst>
          </p:cNvPr>
          <p:cNvSpPr txBox="1"/>
          <p:nvPr/>
        </p:nvSpPr>
        <p:spPr>
          <a:xfrm>
            <a:off x="7314578" y="4559169"/>
            <a:ext cx="1044425" cy="494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3671D-FB06-C866-67F9-47590ADB932D}"/>
              </a:ext>
            </a:extLst>
          </p:cNvPr>
          <p:cNvSpPr txBox="1"/>
          <p:nvPr/>
        </p:nvSpPr>
        <p:spPr>
          <a:xfrm>
            <a:off x="1575463" y="3141269"/>
            <a:ext cx="2365869" cy="253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6793E-9086-E35E-78EF-0A5DA054A66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7378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8AA000-2DFD-30FA-26A7-B5A2D6662F1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128BFF-FA10-E160-BD0A-9C756D4F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354" y="1844576"/>
            <a:ext cx="9067140" cy="4597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732A87-B4EF-36EF-8E3D-5E7E836F368E}"/>
              </a:ext>
            </a:extLst>
          </p:cNvPr>
          <p:cNvSpPr txBox="1"/>
          <p:nvPr/>
        </p:nvSpPr>
        <p:spPr>
          <a:xfrm>
            <a:off x="2158180" y="1316756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로그인 후 다운로드를 받는다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71502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7112145-90CC-94CA-EF89-AD8432388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033" y="1358884"/>
            <a:ext cx="4392591" cy="52398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80A278-245D-00A8-FB15-B6D313BA52AB}"/>
              </a:ext>
            </a:extLst>
          </p:cNvPr>
          <p:cNvSpPr txBox="1"/>
          <p:nvPr/>
        </p:nvSpPr>
        <p:spPr>
          <a:xfrm>
            <a:off x="3644094" y="904756"/>
            <a:ext cx="46916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11. 파일명 입력 후 </a:t>
            </a:r>
            <a:r>
              <a:rPr lang="ko-KR" altLang="en-US" dirty="0" err="1">
                <a:ea typeface="맑은 고딕"/>
              </a:rPr>
              <a:t>Finish</a:t>
            </a:r>
            <a:endParaRPr lang="ko-KR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A1B31-A39B-244B-055C-FE8050124519}"/>
              </a:ext>
            </a:extLst>
          </p:cNvPr>
          <p:cNvSpPr txBox="1"/>
          <p:nvPr/>
        </p:nvSpPr>
        <p:spPr>
          <a:xfrm>
            <a:off x="6321084" y="6208561"/>
            <a:ext cx="919033" cy="34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294623-67A6-7111-1EAD-DD5A1E4E6070}"/>
              </a:ext>
            </a:extLst>
          </p:cNvPr>
          <p:cNvSpPr txBox="1"/>
          <p:nvPr/>
        </p:nvSpPr>
        <p:spPr>
          <a:xfrm>
            <a:off x="3649260" y="3141269"/>
            <a:ext cx="2365869" cy="253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63AFB3-2BFB-1632-2D69-F3524566D46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006036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5746A87-E73A-0F50-17BF-B9E1F9A7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14" y="1711153"/>
            <a:ext cx="10623630" cy="35032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A53226-870E-C92A-F092-01E4EA3AC3E7}"/>
              </a:ext>
            </a:extLst>
          </p:cNvPr>
          <p:cNvSpPr txBox="1"/>
          <p:nvPr/>
        </p:nvSpPr>
        <p:spPr>
          <a:xfrm>
            <a:off x="2968904" y="1242351"/>
            <a:ext cx="5598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12. 생성한 </a:t>
            </a:r>
            <a:r>
              <a:rPr lang="ko-KR" altLang="en-US" dirty="0" err="1">
                <a:ea typeface="맑은 고딕"/>
              </a:rPr>
              <a:t>Contoller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Java</a:t>
            </a:r>
            <a:r>
              <a:rPr lang="ko-KR" altLang="en-US" dirty="0">
                <a:ea typeface="맑은 고딕"/>
              </a:rPr>
              <a:t> 파일에 아래와 같이 작성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34D92-1155-E6AF-D440-82C3B10BD9EE}"/>
              </a:ext>
            </a:extLst>
          </p:cNvPr>
          <p:cNvSpPr txBox="1"/>
          <p:nvPr/>
        </p:nvSpPr>
        <p:spPr>
          <a:xfrm>
            <a:off x="5038223" y="3710358"/>
            <a:ext cx="3166450" cy="11894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018A1-6BD9-5404-14BA-7270D0B6DF72}"/>
              </a:ext>
            </a:extLst>
          </p:cNvPr>
          <p:cNvSpPr txBox="1"/>
          <p:nvPr/>
        </p:nvSpPr>
        <p:spPr>
          <a:xfrm>
            <a:off x="1415971" y="5303133"/>
            <a:ext cx="9369704" cy="120032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"/" 위치의 페이지를 요청 받았을 때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Main을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반환한다. 앞서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application.properties에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sz="1600" dirty="0" err="1">
                <a:solidFill>
                  <a:srgbClr val="000000"/>
                </a:solidFill>
                <a:latin typeface="Malgun Gothic"/>
                <a:ea typeface="Malgun Gothic"/>
              </a:rPr>
              <a:t>suffix</a:t>
            </a:r>
            <a:r>
              <a:rPr lang="ko-KR" sz="1600" dirty="0">
                <a:solidFill>
                  <a:srgbClr val="000000"/>
                </a:solidFill>
                <a:latin typeface="Malgun Gothic"/>
                <a:ea typeface="Malgun Gothic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설정 때문에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Main.jsp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로 변경되고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prefix에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설정한 경로에서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Main.jsp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파일을 찾는다. 사용자에게는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Main.jsp의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ea typeface="맑은 고딕"/>
              </a:rPr>
              <a:t>View가</a:t>
            </a:r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 반환되어 출력된다.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7C091-C3A6-A4F3-B11B-04A81F585F01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072393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771B96-2105-895C-45C0-02E6161D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700337"/>
            <a:ext cx="5734050" cy="1457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12FBFA-D709-51A7-CCE0-CA47D9F210CA}"/>
              </a:ext>
            </a:extLst>
          </p:cNvPr>
          <p:cNvSpPr txBox="1"/>
          <p:nvPr/>
        </p:nvSpPr>
        <p:spPr>
          <a:xfrm>
            <a:off x="3228975" y="2028130"/>
            <a:ext cx="5598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13. </a:t>
            </a:r>
            <a:r>
              <a:rPr lang="ko-KR" altLang="en-US" dirty="0">
                <a:ea typeface="맑은 고딕"/>
                <a:hlinkClick r:id="rId3"/>
              </a:rPr>
              <a:t>http://localhost:8080/</a:t>
            </a:r>
            <a:r>
              <a:rPr lang="ko-KR" altLang="en-US" dirty="0">
                <a:ea typeface="맑은 고딕"/>
              </a:rPr>
              <a:t> 접속하여 확인</a:t>
            </a:r>
            <a:endParaRPr 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8F9F2A-6BDE-07BF-3D91-AB2F0FE32D8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JSP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042053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0EBA2-DAD5-4158-DC43-E98904F7F502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3D9E19C-5803-33AE-F946-25AB6317557B}"/>
              </a:ext>
            </a:extLst>
          </p:cNvPr>
          <p:cNvGrpSpPr/>
          <p:nvPr/>
        </p:nvGrpSpPr>
        <p:grpSpPr>
          <a:xfrm>
            <a:off x="615145" y="878845"/>
            <a:ext cx="11314199" cy="5326343"/>
            <a:chOff x="615145" y="878845"/>
            <a:chExt cx="11314199" cy="5326343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C3CD540B-3A30-E542-A02D-B9857A20C2CC}"/>
                </a:ext>
              </a:extLst>
            </p:cNvPr>
            <p:cNvSpPr/>
            <p:nvPr/>
          </p:nvSpPr>
          <p:spPr>
            <a:xfrm>
              <a:off x="3803650" y="1300745"/>
              <a:ext cx="6428597" cy="3448708"/>
            </a:xfrm>
            <a:prstGeom prst="roundRect">
              <a:avLst/>
            </a:prstGeom>
            <a:solidFill>
              <a:schemeClr val="accent2">
                <a:lumMod val="75000"/>
                <a:alpha val="1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28EF28F-474D-A8BB-BB25-5385208CC984}"/>
                </a:ext>
              </a:extLst>
            </p:cNvPr>
            <p:cNvSpPr/>
            <p:nvPr/>
          </p:nvSpPr>
          <p:spPr>
            <a:xfrm>
              <a:off x="4147362" y="1808341"/>
              <a:ext cx="1278751" cy="2767661"/>
            </a:xfrm>
            <a:prstGeom prst="round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83B3F152-2107-932E-C5DA-7B5D640B4CDB}"/>
                </a:ext>
              </a:extLst>
            </p:cNvPr>
            <p:cNvSpPr txBox="1"/>
            <p:nvPr/>
          </p:nvSpPr>
          <p:spPr>
            <a:xfrm>
              <a:off x="4056761" y="1463259"/>
              <a:ext cx="1459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</a:t>
              </a:r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Server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01A2311B-1CB3-5B1A-1C9B-BDA35C958E93}"/>
                </a:ext>
              </a:extLst>
            </p:cNvPr>
            <p:cNvSpPr txBox="1"/>
            <p:nvPr/>
          </p:nvSpPr>
          <p:spPr>
            <a:xfrm>
              <a:off x="5219841" y="878845"/>
              <a:ext cx="3448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WAS, Web Application Server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FF47F4D-65C8-0C87-3EA1-0778B1D60386}"/>
                </a:ext>
              </a:extLst>
            </p:cNvPr>
            <p:cNvGrpSpPr/>
            <p:nvPr/>
          </p:nvGrpSpPr>
          <p:grpSpPr>
            <a:xfrm>
              <a:off x="2171924" y="2164610"/>
              <a:ext cx="2209576" cy="384140"/>
              <a:chOff x="2171924" y="2164584"/>
              <a:chExt cx="4948837" cy="427333"/>
            </a:xfrm>
          </p:grpSpPr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EAD4CEB1-AD13-4F21-C968-546E2B62C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924" y="2570240"/>
                <a:ext cx="4948837" cy="216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7">
                <a:extLst>
                  <a:ext uri="{FF2B5EF4-FFF2-40B4-BE49-F238E27FC236}">
                    <a16:creationId xmlns:a16="http://schemas.microsoft.com/office/drawing/2014/main" id="{B378517B-2E0B-8AC8-6112-5B28E79BA4B8}"/>
                  </a:ext>
                </a:extLst>
              </p:cNvPr>
              <p:cNvSpPr txBox="1"/>
              <p:nvPr/>
            </p:nvSpPr>
            <p:spPr>
              <a:xfrm>
                <a:off x="3557253" y="2164584"/>
                <a:ext cx="2478106" cy="427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맑은 고딕" panose="020B0503020000020004" pitchFamily="50" charset="-127"/>
                  </a:rPr>
                  <a:t>Request</a:t>
                </a:r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BBA1B5F-8B35-647E-19A8-A41C7DB083DF}"/>
                </a:ext>
              </a:extLst>
            </p:cNvPr>
            <p:cNvGrpSpPr/>
            <p:nvPr/>
          </p:nvGrpSpPr>
          <p:grpSpPr>
            <a:xfrm>
              <a:off x="615145" y="2134192"/>
              <a:ext cx="1707903" cy="1779975"/>
              <a:chOff x="615145" y="2134192"/>
              <a:chExt cx="1707903" cy="1779975"/>
            </a:xfrm>
          </p:grpSpPr>
          <p:sp>
            <p:nvSpPr>
              <p:cNvPr id="56" name="TextBox 54">
                <a:extLst>
                  <a:ext uri="{FF2B5EF4-FFF2-40B4-BE49-F238E27FC236}">
                    <a16:creationId xmlns:a16="http://schemas.microsoft.com/office/drawing/2014/main" id="{C384937D-CECE-A92C-29FA-EAB9904328FB}"/>
                  </a:ext>
                </a:extLst>
              </p:cNvPr>
              <p:cNvSpPr txBox="1"/>
              <p:nvPr/>
            </p:nvSpPr>
            <p:spPr>
              <a:xfrm>
                <a:off x="615145" y="3267836"/>
                <a:ext cx="17079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Client</a:t>
                </a:r>
                <a:br>
                  <a:rPr lang="en-US" altLang="ko-KR" dirty="0">
                    <a:latin typeface="맑은 고딕" panose="020B0503020000020004" pitchFamily="50" charset="-127"/>
                  </a:rPr>
                </a:br>
                <a:r>
                  <a:rPr lang="en-US" altLang="ko-KR" dirty="0">
                    <a:latin typeface="맑은 고딕" panose="020B0503020000020004" pitchFamily="50" charset="-127"/>
                  </a:rPr>
                  <a:t>(Web Browser)</a:t>
                </a:r>
              </a:p>
            </p:txBody>
          </p:sp>
          <p:pic>
            <p:nvPicPr>
              <p:cNvPr id="57" name="그래픽 55" descr="인터넷 단색으로 채워진">
                <a:extLst>
                  <a:ext uri="{FF2B5EF4-FFF2-40B4-BE49-F238E27FC236}">
                    <a16:creationId xmlns:a16="http://schemas.microsoft.com/office/drawing/2014/main" id="{DBE6636F-1482-6D60-E00C-6FE63C9F1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66271" y="2134192"/>
                <a:ext cx="1405653" cy="1405653"/>
              </a:xfrm>
              <a:prstGeom prst="rect">
                <a:avLst/>
              </a:prstGeom>
            </p:spPr>
          </p:pic>
        </p:grp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AFD6BA0-A855-A956-76AF-9AC3D42236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8850" y="3137305"/>
              <a:ext cx="2123869" cy="78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89CA6EE-924B-9FE5-6D1C-4E9DA619CCDA}"/>
                </a:ext>
              </a:extLst>
            </p:cNvPr>
            <p:cNvGrpSpPr/>
            <p:nvPr/>
          </p:nvGrpSpPr>
          <p:grpSpPr>
            <a:xfrm>
              <a:off x="3756823" y="2851490"/>
              <a:ext cx="1946309" cy="887092"/>
              <a:chOff x="3756823" y="2851490"/>
              <a:chExt cx="1946309" cy="887092"/>
            </a:xfrm>
          </p:grpSpPr>
          <p:pic>
            <p:nvPicPr>
              <p:cNvPr id="54" name="그래픽 52" descr="문서 단색으로 채워진">
                <a:extLst>
                  <a:ext uri="{FF2B5EF4-FFF2-40B4-BE49-F238E27FC236}">
                    <a16:creationId xmlns:a16="http://schemas.microsoft.com/office/drawing/2014/main" id="{5ACA4C9F-36E6-9C49-D3E8-1A122A063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455171" y="2851490"/>
                <a:ext cx="486322" cy="486322"/>
              </a:xfrm>
              <a:prstGeom prst="rect">
                <a:avLst/>
              </a:prstGeom>
            </p:spPr>
          </p:pic>
          <p:sp>
            <p:nvSpPr>
              <p:cNvPr id="55" name="TextBox 53">
                <a:extLst>
                  <a:ext uri="{FF2B5EF4-FFF2-40B4-BE49-F238E27FC236}">
                    <a16:creationId xmlns:a16="http://schemas.microsoft.com/office/drawing/2014/main" id="{110DE026-218D-F99F-2CA2-F03E7B7252FD}"/>
                  </a:ext>
                </a:extLst>
              </p:cNvPr>
              <p:cNvSpPr txBox="1"/>
              <p:nvPr/>
            </p:nvSpPr>
            <p:spPr>
              <a:xfrm>
                <a:off x="3756823" y="3369250"/>
                <a:ext cx="194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solidFill>
                      <a:srgbClr val="0070C0"/>
                    </a:solidFill>
                    <a:latin typeface="맑은 고딕" panose="020B0503020000020004" pitchFamily="50" charset="-127"/>
                  </a:rPr>
                  <a:t>HTML+CSS+IMG</a:t>
                </a:r>
                <a:endParaRPr lang="ko-KR" altLang="en-US" dirty="0">
                  <a:solidFill>
                    <a:srgbClr val="0070C0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E97220B4-24EA-1965-BCD3-C7212EA9C794}"/>
                </a:ext>
              </a:extLst>
            </p:cNvPr>
            <p:cNvSpPr txBox="1"/>
            <p:nvPr/>
          </p:nvSpPr>
          <p:spPr>
            <a:xfrm>
              <a:off x="2927414" y="2654848"/>
              <a:ext cx="675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HTTP</a:t>
              </a:r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0213E39-D8C0-9517-9AD2-F8D3EED5EEEC}"/>
                </a:ext>
              </a:extLst>
            </p:cNvPr>
            <p:cNvGrpSpPr/>
            <p:nvPr/>
          </p:nvGrpSpPr>
          <p:grpSpPr>
            <a:xfrm>
              <a:off x="6477000" y="2164584"/>
              <a:ext cx="5452344" cy="2101166"/>
              <a:chOff x="6477000" y="2164584"/>
              <a:chExt cx="7273246" cy="2802886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6F97380-1B11-3C48-AA09-EE0D45E8BACD}"/>
                  </a:ext>
                </a:extLst>
              </p:cNvPr>
              <p:cNvGrpSpPr/>
              <p:nvPr/>
            </p:nvGrpSpPr>
            <p:grpSpPr>
              <a:xfrm>
                <a:off x="6477000" y="3564167"/>
                <a:ext cx="868643" cy="1403303"/>
                <a:chOff x="6477000" y="3564167"/>
                <a:chExt cx="539174" cy="871042"/>
              </a:xfrm>
            </p:grpSpPr>
            <p:pic>
              <p:nvPicPr>
                <p:cNvPr id="52" name="그래픽 50" descr="용지 단색으로 채워진">
                  <a:extLst>
                    <a:ext uri="{FF2B5EF4-FFF2-40B4-BE49-F238E27FC236}">
                      <a16:creationId xmlns:a16="http://schemas.microsoft.com/office/drawing/2014/main" id="{F719808F-68D0-B89C-29F3-4EC59284CA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7000" y="3564167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53" name="TextBox 51">
                  <a:extLst>
                    <a:ext uri="{FF2B5EF4-FFF2-40B4-BE49-F238E27FC236}">
                      <a16:creationId xmlns:a16="http://schemas.microsoft.com/office/drawing/2014/main" id="{F6C62B1A-8E3E-1799-48AB-DA99908125D1}"/>
                    </a:ext>
                  </a:extLst>
                </p:cNvPr>
                <p:cNvSpPr txBox="1"/>
                <p:nvPr/>
              </p:nvSpPr>
              <p:spPr>
                <a:xfrm>
                  <a:off x="6500089" y="4034026"/>
                  <a:ext cx="493001" cy="4011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JSP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V</a:t>
                  </a:r>
                  <a:r>
                    <a:rPr lang="en-US" altLang="ko-KR" dirty="0"/>
                    <a:t>iew)</a:t>
                  </a:r>
                  <a:endParaRPr lang="ko-KR" altLang="en-US" dirty="0"/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03F0BDC-23C2-2EFE-6EEA-D7AA60727E95}"/>
                  </a:ext>
                </a:extLst>
              </p:cNvPr>
              <p:cNvGrpSpPr/>
              <p:nvPr/>
            </p:nvGrpSpPr>
            <p:grpSpPr>
              <a:xfrm>
                <a:off x="7118633" y="2164584"/>
                <a:ext cx="2670153" cy="1396011"/>
                <a:chOff x="7118628" y="2164584"/>
                <a:chExt cx="1645859" cy="860489"/>
              </a:xfrm>
            </p:grpSpPr>
            <p:pic>
              <p:nvPicPr>
                <p:cNvPr id="50" name="그래픽 48" descr="용지 단색으로 채워진">
                  <a:extLst>
                    <a:ext uri="{FF2B5EF4-FFF2-40B4-BE49-F238E27FC236}">
                      <a16:creationId xmlns:a16="http://schemas.microsoft.com/office/drawing/2014/main" id="{455F1F5C-760D-C819-74E8-D9E4A43F27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7404" y="2164584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51" name="TextBox 49">
                  <a:extLst>
                    <a:ext uri="{FF2B5EF4-FFF2-40B4-BE49-F238E27FC236}">
                      <a16:creationId xmlns:a16="http://schemas.microsoft.com/office/drawing/2014/main" id="{708B050E-66B0-B0B2-9500-B7D146D9622C}"/>
                    </a:ext>
                  </a:extLst>
                </p:cNvPr>
                <p:cNvSpPr txBox="1"/>
                <p:nvPr/>
              </p:nvSpPr>
              <p:spPr>
                <a:xfrm>
                  <a:off x="7118628" y="2626680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Servlet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C</a:t>
                  </a:r>
                  <a:r>
                    <a:rPr lang="en-US" altLang="ko-KR" dirty="0"/>
                    <a:t>ontroller)</a:t>
                  </a:r>
                  <a:endParaRPr lang="ko-KR" altLang="en-US" dirty="0"/>
                </a:p>
              </p:txBody>
            </p:sp>
          </p:grp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19324BA4-20E2-3E1F-7E35-2149C4E825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384" y="3128564"/>
                <a:ext cx="739862" cy="5751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346032D4-BB3A-33CF-EB1E-26655C01056C}"/>
                  </a:ext>
                </a:extLst>
              </p:cNvPr>
              <p:cNvGrpSpPr/>
              <p:nvPr/>
            </p:nvGrpSpPr>
            <p:grpSpPr>
              <a:xfrm>
                <a:off x="8673211" y="3561643"/>
                <a:ext cx="2670153" cy="1396011"/>
                <a:chOff x="8673206" y="3561643"/>
                <a:chExt cx="1645859" cy="860489"/>
              </a:xfrm>
            </p:grpSpPr>
            <p:pic>
              <p:nvPicPr>
                <p:cNvPr id="48" name="그래픽 46" descr="용지 단색으로 채워진">
                  <a:extLst>
                    <a:ext uri="{FF2B5EF4-FFF2-40B4-BE49-F238E27FC236}">
                      <a16:creationId xmlns:a16="http://schemas.microsoft.com/office/drawing/2014/main" id="{105DBC9F-59D3-4DC0-B5B3-88E8E2469C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1982" y="3561643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49" name="TextBox 47">
                  <a:extLst>
                    <a:ext uri="{FF2B5EF4-FFF2-40B4-BE49-F238E27FC236}">
                      <a16:creationId xmlns:a16="http://schemas.microsoft.com/office/drawing/2014/main" id="{7251EA12-B0BE-42D3-B17F-FC04401AB152}"/>
                    </a:ext>
                  </a:extLst>
                </p:cNvPr>
                <p:cNvSpPr txBox="1"/>
                <p:nvPr/>
              </p:nvSpPr>
              <p:spPr>
                <a:xfrm>
                  <a:off x="8673206" y="4023739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Java Beans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M</a:t>
                  </a:r>
                  <a:r>
                    <a:rPr lang="en-US" altLang="ko-KR" dirty="0"/>
                    <a:t>odel)</a:t>
                  </a:r>
                  <a:endParaRPr lang="ko-KR" altLang="en-US" dirty="0"/>
                </a:p>
              </p:txBody>
            </p:sp>
          </p:grp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9073A9DC-A36F-612F-B07A-7F957412B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8675" y="3128564"/>
                <a:ext cx="556165" cy="4324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793C0FEA-6F72-F5BA-5EA3-CD2F3BD565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45648" y="3999007"/>
                <a:ext cx="2169192" cy="90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그래픽 43" descr="데이터베이스 단색으로 채워진">
                <a:extLst>
                  <a:ext uri="{FF2B5EF4-FFF2-40B4-BE49-F238E27FC236}">
                    <a16:creationId xmlns:a16="http://schemas.microsoft.com/office/drawing/2014/main" id="{2C1F0D46-3326-222C-87E1-39A793C41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957971" y="3535352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BAEC7FDC-E853-37A3-E273-B99A1F5D94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89566" y="3992552"/>
                <a:ext cx="1568405" cy="6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5">
                <a:extLst>
                  <a:ext uri="{FF2B5EF4-FFF2-40B4-BE49-F238E27FC236}">
                    <a16:creationId xmlns:a16="http://schemas.microsoft.com/office/drawing/2014/main" id="{C482696F-9F96-DD60-8029-901BE58D4EE9}"/>
                  </a:ext>
                </a:extLst>
              </p:cNvPr>
              <p:cNvSpPr txBox="1"/>
              <p:nvPr/>
            </p:nvSpPr>
            <p:spPr>
              <a:xfrm>
                <a:off x="11080094" y="4391545"/>
                <a:ext cx="2670152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/>
                  <a:t>DB</a:t>
                </a:r>
              </a:p>
            </p:txBody>
          </p:sp>
        </p:grp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E940D01B-A28E-C32E-2BA7-B67A932E7004}"/>
                </a:ext>
              </a:extLst>
            </p:cNvPr>
            <p:cNvSpPr txBox="1"/>
            <p:nvPr/>
          </p:nvSpPr>
          <p:spPr>
            <a:xfrm>
              <a:off x="2759833" y="3145109"/>
              <a:ext cx="1228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맑은 고딕" panose="020B0503020000020004" pitchFamily="50" charset="-127"/>
                </a:rPr>
                <a:t>Response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17FE50C2-0AC2-4ACE-E1EB-63549FECF4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493" y="3094651"/>
              <a:ext cx="1535507" cy="4447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8890E71-7770-2EAC-F8A9-15A909664A6A}"/>
                </a:ext>
              </a:extLst>
            </p:cNvPr>
            <p:cNvCxnSpPr>
              <a:cxnSpLocks/>
            </p:cNvCxnSpPr>
            <p:nvPr/>
          </p:nvCxnSpPr>
          <p:spPr>
            <a:xfrm>
              <a:off x="5040851" y="2496271"/>
              <a:ext cx="2209576" cy="8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1F6F73C-2F93-A6BF-68E8-79AFD776D72D}"/>
                </a:ext>
              </a:extLst>
            </p:cNvPr>
            <p:cNvSpPr/>
            <p:nvPr/>
          </p:nvSpPr>
          <p:spPr>
            <a:xfrm>
              <a:off x="6169009" y="1808341"/>
              <a:ext cx="3720017" cy="2767661"/>
            </a:xfrm>
            <a:prstGeom prst="roundRect">
              <a:avLst/>
            </a:prstGeom>
            <a:solidFill>
              <a:schemeClr val="accent5">
                <a:lumMod val="75000"/>
                <a:alpha val="1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95B73A8D-3DBB-D0D1-8D4C-6AECB27E1AF0}"/>
                </a:ext>
              </a:extLst>
            </p:cNvPr>
            <p:cNvSpPr txBox="1"/>
            <p:nvPr/>
          </p:nvSpPr>
          <p:spPr>
            <a:xfrm>
              <a:off x="6630788" y="1464315"/>
              <a:ext cx="273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5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Web/Servlet Container</a:t>
              </a:r>
            </a:p>
          </p:txBody>
        </p: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A6A3FF20-B42C-F210-6077-578A4BD15841}"/>
                </a:ext>
              </a:extLst>
            </p:cNvPr>
            <p:cNvSpPr txBox="1"/>
            <p:nvPr/>
          </p:nvSpPr>
          <p:spPr>
            <a:xfrm>
              <a:off x="6262832" y="4819163"/>
              <a:ext cx="1510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Tomcat</a:t>
              </a:r>
              <a:r>
                <a:rPr lang="ko-KR" altLang="en-US" dirty="0"/>
                <a:t> </a:t>
              </a:r>
              <a:r>
                <a:rPr lang="en-US" altLang="ko-KR" dirty="0"/>
                <a:t>Server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F28D28D-E44C-E9A8-6D0A-F4CABB72D221}"/>
                </a:ext>
              </a:extLst>
            </p:cNvPr>
            <p:cNvSpPr/>
            <p:nvPr/>
          </p:nvSpPr>
          <p:spPr>
            <a:xfrm>
              <a:off x="8195261" y="2777330"/>
              <a:ext cx="1654545" cy="1735392"/>
            </a:xfrm>
            <a:prstGeom prst="ellipse">
              <a:avLst/>
            </a:prstGeom>
            <a:solidFill>
              <a:srgbClr val="7030A0">
                <a:alpha val="20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1C717EE-8C8C-27F2-3287-BF14D642DEBC}"/>
                </a:ext>
              </a:extLst>
            </p:cNvPr>
            <p:cNvGrpSpPr/>
            <p:nvPr/>
          </p:nvGrpSpPr>
          <p:grpSpPr>
            <a:xfrm>
              <a:off x="1381754" y="976813"/>
              <a:ext cx="6812362" cy="5228375"/>
              <a:chOff x="1381754" y="976813"/>
              <a:chExt cx="6812362" cy="5228375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D82BA759-ED04-24E7-CFD4-36950F1F36CE}"/>
                  </a:ext>
                </a:extLst>
              </p:cNvPr>
              <p:cNvSpPr/>
              <p:nvPr/>
            </p:nvSpPr>
            <p:spPr>
              <a:xfrm>
                <a:off x="1381754" y="976813"/>
                <a:ext cx="6812362" cy="52283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pic>
            <p:nvPicPr>
              <p:cNvPr id="27" name="그래픽 25" descr="용지 단색으로 채워진">
                <a:extLst>
                  <a:ext uri="{FF2B5EF4-FFF2-40B4-BE49-F238E27FC236}">
                    <a16:creationId xmlns:a16="http://schemas.microsoft.com/office/drawing/2014/main" id="{13D9C570-7575-65B2-ECB6-6AAFB0B9F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2766220" y="192322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TextBox 26">
                <a:extLst>
                  <a:ext uri="{FF2B5EF4-FFF2-40B4-BE49-F238E27FC236}">
                    <a16:creationId xmlns:a16="http://schemas.microsoft.com/office/drawing/2014/main" id="{A6CDB140-0CD7-A3EC-8A67-1A436F2A92AC}"/>
                  </a:ext>
                </a:extLst>
              </p:cNvPr>
              <p:cNvSpPr txBox="1"/>
              <p:nvPr/>
            </p:nvSpPr>
            <p:spPr>
              <a:xfrm flipH="1">
                <a:off x="1451481" y="1358346"/>
                <a:ext cx="20445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Servlet(Controller)</a:t>
                </a:r>
                <a:endParaRPr lang="ko-KR" altLang="en-US" dirty="0"/>
              </a:p>
            </p:txBody>
          </p:sp>
          <p:sp>
            <p:nvSpPr>
              <p:cNvPr id="29" name="TextBox 27">
                <a:extLst>
                  <a:ext uri="{FF2B5EF4-FFF2-40B4-BE49-F238E27FC236}">
                    <a16:creationId xmlns:a16="http://schemas.microsoft.com/office/drawing/2014/main" id="{D789B90E-E6DE-2EA0-8609-73833A8D7264}"/>
                  </a:ext>
                </a:extLst>
              </p:cNvPr>
              <p:cNvSpPr txBox="1"/>
              <p:nvPr/>
            </p:nvSpPr>
            <p:spPr>
              <a:xfrm>
                <a:off x="2798521" y="2750078"/>
                <a:ext cx="916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Service</a:t>
                </a:r>
                <a:endParaRPr lang="ko-KR" altLang="en-US" dirty="0"/>
              </a:p>
            </p:txBody>
          </p:sp>
          <p:pic>
            <p:nvPicPr>
              <p:cNvPr id="30" name="그래픽 28" descr="용지 단색으로 채워진">
                <a:extLst>
                  <a:ext uri="{FF2B5EF4-FFF2-40B4-BE49-F238E27FC236}">
                    <a16:creationId xmlns:a16="http://schemas.microsoft.com/office/drawing/2014/main" id="{B8F8A38E-56F3-7AD1-58B7-4D9F0F072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5200" y="293381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1" name="TextBox 29">
                <a:extLst>
                  <a:ext uri="{FF2B5EF4-FFF2-40B4-BE49-F238E27FC236}">
                    <a16:creationId xmlns:a16="http://schemas.microsoft.com/office/drawing/2014/main" id="{BF17C5CF-BF84-AECA-AF29-F4E97298F618}"/>
                  </a:ext>
                </a:extLst>
              </p:cNvPr>
              <p:cNvSpPr txBox="1"/>
              <p:nvPr/>
            </p:nvSpPr>
            <p:spPr>
              <a:xfrm>
                <a:off x="4487665" y="3800948"/>
                <a:ext cx="741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DAO</a:t>
                </a:r>
                <a:endParaRPr lang="ko-KR" altLang="en-US" dirty="0"/>
              </a:p>
            </p:txBody>
          </p:sp>
          <p:pic>
            <p:nvPicPr>
              <p:cNvPr id="32" name="그래픽 30" descr="용지 단색으로 채워진">
                <a:extLst>
                  <a:ext uri="{FF2B5EF4-FFF2-40B4-BE49-F238E27FC236}">
                    <a16:creationId xmlns:a16="http://schemas.microsoft.com/office/drawing/2014/main" id="{22D0C372-DBAC-218D-88EC-0D98F2497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5875043" y="387369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TextBox 31">
                <a:extLst>
                  <a:ext uri="{FF2B5EF4-FFF2-40B4-BE49-F238E27FC236}">
                    <a16:creationId xmlns:a16="http://schemas.microsoft.com/office/drawing/2014/main" id="{B9DA5A10-FF8F-979D-E6D3-D756DFD52420}"/>
                  </a:ext>
                </a:extLst>
              </p:cNvPr>
              <p:cNvSpPr txBox="1"/>
              <p:nvPr/>
            </p:nvSpPr>
            <p:spPr>
              <a:xfrm>
                <a:off x="5886596" y="4699901"/>
                <a:ext cx="9923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Mapper</a:t>
                </a:r>
                <a:endParaRPr lang="ko-KR" altLang="en-US" dirty="0"/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DD6EF9DB-704E-01FD-1980-73F417084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190" y="1716743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9E88C374-8620-E1F7-18DC-CD9282B0D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6070" y="2782126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E880F02A-4CF0-1B1E-DFEB-FB8EDC074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9374" y="3897967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5">
                <a:extLst>
                  <a:ext uri="{FF2B5EF4-FFF2-40B4-BE49-F238E27FC236}">
                    <a16:creationId xmlns:a16="http://schemas.microsoft.com/office/drawing/2014/main" id="{835EAE54-8109-5DB0-36D0-4D7A120FD5AA}"/>
                  </a:ext>
                </a:extLst>
              </p:cNvPr>
              <p:cNvSpPr txBox="1"/>
              <p:nvPr/>
            </p:nvSpPr>
            <p:spPr>
              <a:xfrm flipH="1">
                <a:off x="7366005" y="5395934"/>
                <a:ext cx="648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DB</a:t>
                </a:r>
                <a:endParaRPr lang="ko-KR" altLang="en-US" dirty="0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C83D9CAF-F14F-77C6-4F45-B4B460C684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5336" y="5011857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0">
              <a:extLst>
                <a:ext uri="{FF2B5EF4-FFF2-40B4-BE49-F238E27FC236}">
                  <a16:creationId xmlns:a16="http://schemas.microsoft.com/office/drawing/2014/main" id="{992BD510-EBA7-DEF0-515E-B9F612692124}"/>
                </a:ext>
              </a:extLst>
            </p:cNvPr>
            <p:cNvSpPr txBox="1"/>
            <p:nvPr/>
          </p:nvSpPr>
          <p:spPr>
            <a:xfrm>
              <a:off x="3482814" y="1377248"/>
              <a:ext cx="294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요청</a:t>
              </a:r>
              <a:r>
                <a:rPr lang="en-US" altLang="ko-KR" dirty="0"/>
                <a:t>, </a:t>
              </a:r>
              <a:r>
                <a:rPr lang="ko-KR" altLang="en-US" dirty="0"/>
                <a:t>응답을 처리하는 역할</a:t>
              </a:r>
            </a:p>
          </p:txBody>
        </p:sp>
        <p:sp>
          <p:nvSpPr>
            <p:cNvPr id="23" name="TextBox 21">
              <a:extLst>
                <a:ext uri="{FF2B5EF4-FFF2-40B4-BE49-F238E27FC236}">
                  <a16:creationId xmlns:a16="http://schemas.microsoft.com/office/drawing/2014/main" id="{6276E26D-6C2F-A8AB-60CF-51D18ECDF2EC}"/>
                </a:ext>
              </a:extLst>
            </p:cNvPr>
            <p:cNvSpPr txBox="1"/>
            <p:nvPr/>
          </p:nvSpPr>
          <p:spPr>
            <a:xfrm>
              <a:off x="3606070" y="2176077"/>
              <a:ext cx="4049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DAO</a:t>
              </a:r>
              <a:r>
                <a:rPr lang="ko-KR" altLang="en-US" dirty="0"/>
                <a:t>로 부터 받은 데이터를 가공하거나</a:t>
              </a:r>
              <a:endParaRPr lang="en-US" altLang="ko-KR" dirty="0"/>
            </a:p>
            <a:p>
              <a:r>
                <a:rPr lang="ko-KR" altLang="en-US" dirty="0"/>
                <a:t>로직을 처리하는 역할</a:t>
              </a:r>
              <a:endParaRPr lang="en-US" altLang="ko-KR" dirty="0"/>
            </a:p>
          </p:txBody>
        </p:sp>
        <p:sp>
          <p:nvSpPr>
            <p:cNvPr id="24" name="TextBox 22">
              <a:extLst>
                <a:ext uri="{FF2B5EF4-FFF2-40B4-BE49-F238E27FC236}">
                  <a16:creationId xmlns:a16="http://schemas.microsoft.com/office/drawing/2014/main" id="{5596A5F2-02D4-7C0A-7E93-4F1D32ABAC62}"/>
                </a:ext>
              </a:extLst>
            </p:cNvPr>
            <p:cNvSpPr txBox="1"/>
            <p:nvPr/>
          </p:nvSpPr>
          <p:spPr>
            <a:xfrm>
              <a:off x="5160268" y="3052776"/>
              <a:ext cx="2909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DB</a:t>
              </a:r>
              <a:r>
                <a:rPr lang="ko-KR" altLang="en-US" dirty="0"/>
                <a:t>에 접근하여 데이터를 </a:t>
              </a:r>
              <a:endParaRPr lang="en-US" altLang="ko-KR" dirty="0"/>
            </a:p>
            <a:p>
              <a:r>
                <a:rPr lang="ko-KR" altLang="en-US" dirty="0"/>
                <a:t>조회</a:t>
              </a:r>
              <a:r>
                <a:rPr lang="en-US" altLang="ko-KR" dirty="0"/>
                <a:t>, </a:t>
              </a:r>
              <a:r>
                <a:rPr lang="ko-KR" altLang="en-US" dirty="0"/>
                <a:t>조작하는 역할</a:t>
              </a:r>
              <a:endParaRPr lang="en-US" altLang="ko-KR" dirty="0"/>
            </a:p>
          </p:txBody>
        </p:sp>
        <p:sp>
          <p:nvSpPr>
            <p:cNvPr id="25" name="TextBox 23">
              <a:extLst>
                <a:ext uri="{FF2B5EF4-FFF2-40B4-BE49-F238E27FC236}">
                  <a16:creationId xmlns:a16="http://schemas.microsoft.com/office/drawing/2014/main" id="{26133795-AAC0-2D83-FE11-F67042A920AE}"/>
                </a:ext>
              </a:extLst>
            </p:cNvPr>
            <p:cNvSpPr txBox="1"/>
            <p:nvPr/>
          </p:nvSpPr>
          <p:spPr>
            <a:xfrm>
              <a:off x="2635551" y="5049135"/>
              <a:ext cx="3863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실제 </a:t>
              </a:r>
              <a:r>
                <a:rPr lang="en-US" altLang="ko-KR" dirty="0"/>
                <a:t>DB</a:t>
              </a:r>
              <a:r>
                <a:rPr lang="ko-KR" altLang="en-US" dirty="0"/>
                <a:t>에서 어떻게 데이터를 조회</a:t>
              </a:r>
              <a:r>
                <a:rPr lang="en-US" altLang="ko-KR" dirty="0"/>
                <a:t>, </a:t>
              </a:r>
              <a:r>
                <a:rPr lang="ko-KR" altLang="en-US" dirty="0"/>
                <a:t>조작할지에 대한 코드</a:t>
              </a:r>
              <a:r>
                <a:rPr lang="en-US" altLang="ko-KR" dirty="0"/>
                <a:t>(SQL)</a:t>
              </a:r>
              <a:r>
                <a:rPr lang="ko-KR" altLang="en-US" dirty="0"/>
                <a:t>를 정의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1348991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82B6535-0010-5BEC-5DE7-F0BDA0F2F3E6}"/>
              </a:ext>
            </a:extLst>
          </p:cNvPr>
          <p:cNvGrpSpPr/>
          <p:nvPr/>
        </p:nvGrpSpPr>
        <p:grpSpPr>
          <a:xfrm>
            <a:off x="615145" y="878845"/>
            <a:ext cx="11314199" cy="5326343"/>
            <a:chOff x="615145" y="878845"/>
            <a:chExt cx="11314199" cy="532634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AC0D597-6326-5EFC-AA99-1887126684D7}"/>
                </a:ext>
              </a:extLst>
            </p:cNvPr>
            <p:cNvSpPr/>
            <p:nvPr/>
          </p:nvSpPr>
          <p:spPr>
            <a:xfrm>
              <a:off x="3803650" y="1300745"/>
              <a:ext cx="6428597" cy="3448708"/>
            </a:xfrm>
            <a:prstGeom prst="roundRect">
              <a:avLst/>
            </a:prstGeom>
            <a:solidFill>
              <a:schemeClr val="accent2">
                <a:lumMod val="75000"/>
                <a:alpha val="1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107CC5AB-210B-0EDA-290A-F7331F07DFAE}"/>
                </a:ext>
              </a:extLst>
            </p:cNvPr>
            <p:cNvSpPr/>
            <p:nvPr/>
          </p:nvSpPr>
          <p:spPr>
            <a:xfrm>
              <a:off x="4147362" y="1808341"/>
              <a:ext cx="1278751" cy="2767661"/>
            </a:xfrm>
            <a:prstGeom prst="roundRect">
              <a:avLst/>
            </a:prstGeom>
            <a:solidFill>
              <a:schemeClr val="accent6">
                <a:lumMod val="75000"/>
                <a:alpha val="1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C7D6B8-0C4C-EC5E-A776-0467EAE8125A}"/>
                </a:ext>
              </a:extLst>
            </p:cNvPr>
            <p:cNvSpPr txBox="1"/>
            <p:nvPr/>
          </p:nvSpPr>
          <p:spPr>
            <a:xfrm>
              <a:off x="4056761" y="1463259"/>
              <a:ext cx="1459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</a:t>
              </a:r>
              <a:r>
                <a:rPr lang="ko-KR" altLang="en-US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b="1" dirty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</a:rPr>
                <a:t>Server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C21C55-6284-DC0D-DE0E-33AF18480B7F}"/>
                </a:ext>
              </a:extLst>
            </p:cNvPr>
            <p:cNvSpPr txBox="1"/>
            <p:nvPr/>
          </p:nvSpPr>
          <p:spPr>
            <a:xfrm>
              <a:off x="5219841" y="878845"/>
              <a:ext cx="3448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WAS, Web Application Server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FB7B547-6806-DD01-DA9B-C15A4FCE4DDE}"/>
                </a:ext>
              </a:extLst>
            </p:cNvPr>
            <p:cNvGrpSpPr/>
            <p:nvPr/>
          </p:nvGrpSpPr>
          <p:grpSpPr>
            <a:xfrm>
              <a:off x="2171924" y="2164610"/>
              <a:ext cx="2209576" cy="384140"/>
              <a:chOff x="2171924" y="2164584"/>
              <a:chExt cx="4948837" cy="427333"/>
            </a:xfrm>
          </p:grpSpPr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9BDDF5B1-450F-BEF4-AA4C-87A175A24E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71924" y="2570240"/>
                <a:ext cx="4948837" cy="21677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4640817-52A5-1D85-DC06-C06082742CB5}"/>
                  </a:ext>
                </a:extLst>
              </p:cNvPr>
              <p:cNvSpPr txBox="1"/>
              <p:nvPr/>
            </p:nvSpPr>
            <p:spPr>
              <a:xfrm>
                <a:off x="3557253" y="2164584"/>
                <a:ext cx="2478106" cy="427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latin typeface="맑은 고딕" panose="020B0503020000020004" pitchFamily="50" charset="-127"/>
                  </a:rPr>
                  <a:t>Request</a:t>
                </a:r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52DC7E1-7094-B9DD-77A5-360DEA033724}"/>
                </a:ext>
              </a:extLst>
            </p:cNvPr>
            <p:cNvGrpSpPr/>
            <p:nvPr/>
          </p:nvGrpSpPr>
          <p:grpSpPr>
            <a:xfrm>
              <a:off x="615145" y="2134192"/>
              <a:ext cx="1707903" cy="1779975"/>
              <a:chOff x="615145" y="2134192"/>
              <a:chExt cx="1707903" cy="1779975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EDFB90D-EB91-FFB4-7382-D600E52B4232}"/>
                  </a:ext>
                </a:extLst>
              </p:cNvPr>
              <p:cNvSpPr txBox="1"/>
              <p:nvPr/>
            </p:nvSpPr>
            <p:spPr>
              <a:xfrm>
                <a:off x="615145" y="3267836"/>
                <a:ext cx="17079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</a:rPr>
                  <a:t>Client</a:t>
                </a:r>
                <a:br>
                  <a:rPr lang="en-US" altLang="ko-KR" dirty="0">
                    <a:latin typeface="맑은 고딕" panose="020B0503020000020004" pitchFamily="50" charset="-127"/>
                  </a:rPr>
                </a:br>
                <a:r>
                  <a:rPr lang="en-US" altLang="ko-KR" dirty="0">
                    <a:latin typeface="맑은 고딕" panose="020B0503020000020004" pitchFamily="50" charset="-127"/>
                  </a:rPr>
                  <a:t>(Web Browser)</a:t>
                </a:r>
              </a:p>
            </p:txBody>
          </p:sp>
          <p:pic>
            <p:nvPicPr>
              <p:cNvPr id="57" name="그래픽 56" descr="인터넷 단색으로 채워진">
                <a:extLst>
                  <a:ext uri="{FF2B5EF4-FFF2-40B4-BE49-F238E27FC236}">
                    <a16:creationId xmlns:a16="http://schemas.microsoft.com/office/drawing/2014/main" id="{2D61D291-9865-3CE3-79E9-7CC9C322D6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p:blipFill>
            <p:spPr>
              <a:xfrm>
                <a:off x="766271" y="2134192"/>
                <a:ext cx="1405653" cy="1405653"/>
              </a:xfrm>
              <a:prstGeom prst="rect">
                <a:avLst/>
              </a:prstGeom>
            </p:spPr>
          </p:pic>
        </p:grp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E596A465-5B69-CDCB-7E9E-E28F974FDB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8850" y="3137305"/>
              <a:ext cx="2123869" cy="78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6E1E3F5-066A-AB0B-BC74-8C965CAF54D0}"/>
                </a:ext>
              </a:extLst>
            </p:cNvPr>
            <p:cNvGrpSpPr/>
            <p:nvPr/>
          </p:nvGrpSpPr>
          <p:grpSpPr>
            <a:xfrm>
              <a:off x="3756823" y="2851490"/>
              <a:ext cx="1946309" cy="887092"/>
              <a:chOff x="3756823" y="2851490"/>
              <a:chExt cx="1946309" cy="887092"/>
            </a:xfrm>
          </p:grpSpPr>
          <p:pic>
            <p:nvPicPr>
              <p:cNvPr id="54" name="그래픽 53" descr="문서 단색으로 채워진">
                <a:extLst>
                  <a:ext uri="{FF2B5EF4-FFF2-40B4-BE49-F238E27FC236}">
                    <a16:creationId xmlns:a16="http://schemas.microsoft.com/office/drawing/2014/main" id="{2383757E-48EE-477F-5E02-D4A9E059A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p:blipFill>
            <p:spPr>
              <a:xfrm>
                <a:off x="4455171" y="2851490"/>
                <a:ext cx="486322" cy="486322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CDF287F-A72B-F2C2-EDB7-B93FA1693EE7}"/>
                  </a:ext>
                </a:extLst>
              </p:cNvPr>
              <p:cNvSpPr txBox="1"/>
              <p:nvPr/>
            </p:nvSpPr>
            <p:spPr>
              <a:xfrm>
                <a:off x="3756823" y="3369250"/>
                <a:ext cx="1946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>
                    <a:solidFill>
                      <a:srgbClr val="0070C0"/>
                    </a:solidFill>
                    <a:latin typeface="맑은 고딕" panose="020B0503020000020004" pitchFamily="50" charset="-127"/>
                  </a:rPr>
                  <a:t>HTML+CSS+IMG</a:t>
                </a:r>
                <a:endParaRPr lang="ko-KR" altLang="en-US" dirty="0">
                  <a:solidFill>
                    <a:srgbClr val="0070C0"/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B2BB3-C516-BAA5-9EC3-821223B109F8}"/>
                </a:ext>
              </a:extLst>
            </p:cNvPr>
            <p:cNvSpPr txBox="1"/>
            <p:nvPr/>
          </p:nvSpPr>
          <p:spPr>
            <a:xfrm>
              <a:off x="2927414" y="2654848"/>
              <a:ext cx="675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HTTP</a:t>
              </a:r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DAA0289-86CB-519A-C7B7-4773C1BA619C}"/>
                </a:ext>
              </a:extLst>
            </p:cNvPr>
            <p:cNvGrpSpPr/>
            <p:nvPr/>
          </p:nvGrpSpPr>
          <p:grpSpPr>
            <a:xfrm>
              <a:off x="6477000" y="2164584"/>
              <a:ext cx="5452344" cy="2101166"/>
              <a:chOff x="6477000" y="2164584"/>
              <a:chExt cx="7273246" cy="2802886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450ADC00-C33B-3FB0-4BA8-F7FF697F2AF8}"/>
                  </a:ext>
                </a:extLst>
              </p:cNvPr>
              <p:cNvGrpSpPr/>
              <p:nvPr/>
            </p:nvGrpSpPr>
            <p:grpSpPr>
              <a:xfrm>
                <a:off x="6477000" y="3564167"/>
                <a:ext cx="868643" cy="1403303"/>
                <a:chOff x="6477000" y="3564167"/>
                <a:chExt cx="539174" cy="871042"/>
              </a:xfrm>
            </p:grpSpPr>
            <p:pic>
              <p:nvPicPr>
                <p:cNvPr id="52" name="그래픽 51" descr="용지 단색으로 채워진">
                  <a:extLst>
                    <a:ext uri="{FF2B5EF4-FFF2-40B4-BE49-F238E27FC236}">
                      <a16:creationId xmlns:a16="http://schemas.microsoft.com/office/drawing/2014/main" id="{55F64E5E-853B-F4A0-F41F-E3E244F363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77000" y="3564167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9A23341-07F3-BF86-F398-3FBA275E6D74}"/>
                    </a:ext>
                  </a:extLst>
                </p:cNvPr>
                <p:cNvSpPr txBox="1"/>
                <p:nvPr/>
              </p:nvSpPr>
              <p:spPr>
                <a:xfrm>
                  <a:off x="6500089" y="4034026"/>
                  <a:ext cx="493001" cy="4011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JSP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V</a:t>
                  </a:r>
                  <a:r>
                    <a:rPr lang="en-US" altLang="ko-KR" dirty="0"/>
                    <a:t>iew)</a:t>
                  </a:r>
                  <a:endParaRPr lang="ko-KR" altLang="en-US" dirty="0"/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001F442-9836-7CFF-6F71-DAC4BC308FE4}"/>
                  </a:ext>
                </a:extLst>
              </p:cNvPr>
              <p:cNvGrpSpPr/>
              <p:nvPr/>
            </p:nvGrpSpPr>
            <p:grpSpPr>
              <a:xfrm>
                <a:off x="7118633" y="2164584"/>
                <a:ext cx="2670153" cy="1396011"/>
                <a:chOff x="7118628" y="2164584"/>
                <a:chExt cx="1645859" cy="860489"/>
              </a:xfrm>
            </p:grpSpPr>
            <p:pic>
              <p:nvPicPr>
                <p:cNvPr id="50" name="그래픽 49" descr="용지 단색으로 채워진">
                  <a:extLst>
                    <a:ext uri="{FF2B5EF4-FFF2-40B4-BE49-F238E27FC236}">
                      <a16:creationId xmlns:a16="http://schemas.microsoft.com/office/drawing/2014/main" id="{2B41E278-9B4B-AAF1-FCB5-0003722B16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37404" y="2164584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CC3F544-A3ED-FCF8-31AA-5AFB7D8E644A}"/>
                    </a:ext>
                  </a:extLst>
                </p:cNvPr>
                <p:cNvSpPr txBox="1"/>
                <p:nvPr/>
              </p:nvSpPr>
              <p:spPr>
                <a:xfrm>
                  <a:off x="7118628" y="2626680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Servlet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C</a:t>
                  </a:r>
                  <a:r>
                    <a:rPr lang="en-US" altLang="ko-KR" dirty="0"/>
                    <a:t>ontroller)</a:t>
                  </a:r>
                  <a:endParaRPr lang="ko-KR" altLang="en-US" dirty="0"/>
                </a:p>
              </p:txBody>
            </p:sp>
          </p:grp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699EBDF7-C946-ED8C-D316-5D7360388D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384" y="3128564"/>
                <a:ext cx="739862" cy="57518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208427D-8D86-3BE9-98F4-B3B6911F7AF5}"/>
                  </a:ext>
                </a:extLst>
              </p:cNvPr>
              <p:cNvGrpSpPr/>
              <p:nvPr/>
            </p:nvGrpSpPr>
            <p:grpSpPr>
              <a:xfrm>
                <a:off x="8673211" y="3561643"/>
                <a:ext cx="2670153" cy="1396011"/>
                <a:chOff x="8673206" y="3561643"/>
                <a:chExt cx="1645859" cy="860489"/>
              </a:xfrm>
            </p:grpSpPr>
            <p:pic>
              <p:nvPicPr>
                <p:cNvPr id="48" name="그래픽 47" descr="용지 단색으로 채워진">
                  <a:extLst>
                    <a:ext uri="{FF2B5EF4-FFF2-40B4-BE49-F238E27FC236}">
                      <a16:creationId xmlns:a16="http://schemas.microsoft.com/office/drawing/2014/main" id="{C0890E47-D64E-B9EF-4199-AE066468AB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1982" y="3561643"/>
                  <a:ext cx="539174" cy="539174"/>
                </a:xfrm>
                <a:prstGeom prst="rect">
                  <a:avLst/>
                </a:prstGeom>
              </p:spPr>
            </p:pic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4DDF5D2-CE40-18A1-5673-085A650E49DC}"/>
                    </a:ext>
                  </a:extLst>
                </p:cNvPr>
                <p:cNvSpPr txBox="1"/>
                <p:nvPr/>
              </p:nvSpPr>
              <p:spPr>
                <a:xfrm>
                  <a:off x="8673206" y="4023739"/>
                  <a:ext cx="1645859" cy="3983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dirty="0"/>
                    <a:t>Java Beans</a:t>
                  </a:r>
                </a:p>
                <a:p>
                  <a:pPr algn="ctr"/>
                  <a:r>
                    <a:rPr lang="en-US" altLang="ko-KR" dirty="0"/>
                    <a:t>(</a:t>
                  </a:r>
                  <a:r>
                    <a:rPr lang="en-US" altLang="ko-KR" b="1" dirty="0"/>
                    <a:t>M</a:t>
                  </a:r>
                  <a:r>
                    <a:rPr lang="en-US" altLang="ko-KR" dirty="0"/>
                    <a:t>odel)</a:t>
                  </a:r>
                  <a:endParaRPr lang="ko-KR" altLang="en-US" dirty="0"/>
                </a:p>
              </p:txBody>
            </p:sp>
          </p:grp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ABBAF35A-CD5B-2B28-B66A-D450CB9717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58675" y="3128564"/>
                <a:ext cx="556165" cy="43241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D0D937F1-6E5D-91D1-263C-B9AD7F6270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45648" y="3999007"/>
                <a:ext cx="2169192" cy="906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그래픽 44" descr="데이터베이스 단색으로 채워진">
                <a:extLst>
                  <a:ext uri="{FF2B5EF4-FFF2-40B4-BE49-F238E27FC236}">
                    <a16:creationId xmlns:a16="http://schemas.microsoft.com/office/drawing/2014/main" id="{A07F49C9-DAC5-6782-00AC-312CC745F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957971" y="3535352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B9425A9C-71DA-EC18-AC63-4D2F6FFA75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89566" y="3992552"/>
                <a:ext cx="1568405" cy="645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D2E7C00-01AD-4562-2FCD-F36552277CCE}"/>
                  </a:ext>
                </a:extLst>
              </p:cNvPr>
              <p:cNvSpPr txBox="1"/>
              <p:nvPr/>
            </p:nvSpPr>
            <p:spPr>
              <a:xfrm>
                <a:off x="11080094" y="4391545"/>
                <a:ext cx="2670152" cy="369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/>
                  <a:t>DB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CBA44D-751A-681E-F48B-2084803479CC}"/>
                </a:ext>
              </a:extLst>
            </p:cNvPr>
            <p:cNvSpPr txBox="1"/>
            <p:nvPr/>
          </p:nvSpPr>
          <p:spPr>
            <a:xfrm>
              <a:off x="2759833" y="3145109"/>
              <a:ext cx="12286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맑은 고딕" panose="020B0503020000020004" pitchFamily="50" charset="-127"/>
                </a:rPr>
                <a:t>Response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4FF5C13-CDFE-3CFC-6B80-ED48FD1E98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1493" y="3094651"/>
              <a:ext cx="1535507" cy="4447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F524ED34-E3F3-4289-2797-7D08C259550F}"/>
                </a:ext>
              </a:extLst>
            </p:cNvPr>
            <p:cNvCxnSpPr>
              <a:cxnSpLocks/>
            </p:cNvCxnSpPr>
            <p:nvPr/>
          </p:nvCxnSpPr>
          <p:spPr>
            <a:xfrm>
              <a:off x="5040851" y="2496271"/>
              <a:ext cx="2209576" cy="826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FD2A0123-43A7-D1D4-B22B-BEAFDC88412B}"/>
                </a:ext>
              </a:extLst>
            </p:cNvPr>
            <p:cNvSpPr/>
            <p:nvPr/>
          </p:nvSpPr>
          <p:spPr>
            <a:xfrm>
              <a:off x="6169009" y="1808341"/>
              <a:ext cx="3720017" cy="2767661"/>
            </a:xfrm>
            <a:prstGeom prst="roundRect">
              <a:avLst/>
            </a:prstGeom>
            <a:solidFill>
              <a:schemeClr val="accent5">
                <a:lumMod val="75000"/>
                <a:alpha val="1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8F0FF2-3DE0-4FC3-624B-828A4A1755A7}"/>
                </a:ext>
              </a:extLst>
            </p:cNvPr>
            <p:cNvSpPr txBox="1"/>
            <p:nvPr/>
          </p:nvSpPr>
          <p:spPr>
            <a:xfrm>
              <a:off x="6630788" y="1464315"/>
              <a:ext cx="2737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accent5">
                      <a:lumMod val="75000"/>
                    </a:schemeClr>
                  </a:solidFill>
                  <a:latin typeface="맑은 고딕" panose="020B0503020000020004" pitchFamily="50" charset="-127"/>
                </a:rPr>
                <a:t>Web/Servlet Container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BD8F1F-8D2C-DE06-924A-F0F99276F930}"/>
                </a:ext>
              </a:extLst>
            </p:cNvPr>
            <p:cNvSpPr txBox="1"/>
            <p:nvPr/>
          </p:nvSpPr>
          <p:spPr>
            <a:xfrm>
              <a:off x="6262832" y="4819163"/>
              <a:ext cx="1510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Tomcat</a:t>
              </a:r>
              <a:r>
                <a:rPr lang="ko-KR" altLang="en-US" dirty="0"/>
                <a:t> </a:t>
              </a:r>
              <a:r>
                <a:rPr lang="en-US" altLang="ko-KR" dirty="0"/>
                <a:t>Server</a:t>
              </a:r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85A82AF-DFDF-57F8-2C32-C7F3FB05CE79}"/>
                </a:ext>
              </a:extLst>
            </p:cNvPr>
            <p:cNvSpPr/>
            <p:nvPr/>
          </p:nvSpPr>
          <p:spPr>
            <a:xfrm>
              <a:off x="8195261" y="2777330"/>
              <a:ext cx="1654545" cy="1735392"/>
            </a:xfrm>
            <a:prstGeom prst="ellipse">
              <a:avLst/>
            </a:prstGeom>
            <a:solidFill>
              <a:srgbClr val="7030A0">
                <a:alpha val="20000"/>
              </a:srgbClr>
            </a:solidFill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B08B672-76F4-7232-130C-A427FA743D3F}"/>
                </a:ext>
              </a:extLst>
            </p:cNvPr>
            <p:cNvGrpSpPr/>
            <p:nvPr/>
          </p:nvGrpSpPr>
          <p:grpSpPr>
            <a:xfrm>
              <a:off x="1381754" y="976813"/>
              <a:ext cx="6812362" cy="5228375"/>
              <a:chOff x="1381754" y="976813"/>
              <a:chExt cx="6812362" cy="5228375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373A477F-4157-73A4-19E2-FFBEB6C86773}"/>
                  </a:ext>
                </a:extLst>
              </p:cNvPr>
              <p:cNvSpPr/>
              <p:nvPr/>
            </p:nvSpPr>
            <p:spPr>
              <a:xfrm>
                <a:off x="1381754" y="976813"/>
                <a:ext cx="6812362" cy="5228375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pic>
            <p:nvPicPr>
              <p:cNvPr id="27" name="그래픽 26" descr="용지 단색으로 채워진">
                <a:extLst>
                  <a:ext uri="{FF2B5EF4-FFF2-40B4-BE49-F238E27FC236}">
                    <a16:creationId xmlns:a16="http://schemas.microsoft.com/office/drawing/2014/main" id="{868792C3-541D-EB4D-1B04-7A000678D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2766220" y="192322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48C9125-B032-B0E6-DF75-71BCC7D1D5AF}"/>
                  </a:ext>
                </a:extLst>
              </p:cNvPr>
              <p:cNvSpPr txBox="1"/>
              <p:nvPr/>
            </p:nvSpPr>
            <p:spPr>
              <a:xfrm flipH="1">
                <a:off x="1451481" y="1358346"/>
                <a:ext cx="21506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Servlet(Controller)</a:t>
                </a:r>
                <a:endParaRPr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952642F-60B0-4A16-C151-B75903DB9F27}"/>
                  </a:ext>
                </a:extLst>
              </p:cNvPr>
              <p:cNvSpPr txBox="1"/>
              <p:nvPr/>
            </p:nvSpPr>
            <p:spPr>
              <a:xfrm>
                <a:off x="2798521" y="2750078"/>
                <a:ext cx="916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Service</a:t>
                </a:r>
                <a:endParaRPr lang="ko-KR" altLang="en-US" dirty="0"/>
              </a:p>
            </p:txBody>
          </p:sp>
          <p:pic>
            <p:nvPicPr>
              <p:cNvPr id="30" name="그래픽 29" descr="용지 단색으로 채워진">
                <a:extLst>
                  <a:ext uri="{FF2B5EF4-FFF2-40B4-BE49-F238E27FC236}">
                    <a16:creationId xmlns:a16="http://schemas.microsoft.com/office/drawing/2014/main" id="{8D51ED5B-9093-6226-A200-2EE1A88DD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4315200" y="293381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9D7791-F57A-CC85-D441-80F87B8C8FEA}"/>
                  </a:ext>
                </a:extLst>
              </p:cNvPr>
              <p:cNvSpPr txBox="1"/>
              <p:nvPr/>
            </p:nvSpPr>
            <p:spPr>
              <a:xfrm>
                <a:off x="4487665" y="3800948"/>
                <a:ext cx="7419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DAO</a:t>
                </a:r>
                <a:endParaRPr lang="ko-KR" altLang="en-US" dirty="0"/>
              </a:p>
            </p:txBody>
          </p:sp>
          <p:pic>
            <p:nvPicPr>
              <p:cNvPr id="32" name="그래픽 31" descr="용지 단색으로 채워진">
                <a:extLst>
                  <a:ext uri="{FF2B5EF4-FFF2-40B4-BE49-F238E27FC236}">
                    <a16:creationId xmlns:a16="http://schemas.microsoft.com/office/drawing/2014/main" id="{245FFFFE-46A7-9AE4-87E9-BD1672DEA2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5875043" y="387369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1EB2895-9019-E0F7-D28E-C6E1DF4D166F}"/>
                  </a:ext>
                </a:extLst>
              </p:cNvPr>
              <p:cNvSpPr txBox="1"/>
              <p:nvPr/>
            </p:nvSpPr>
            <p:spPr>
              <a:xfrm>
                <a:off x="5886596" y="4699901"/>
                <a:ext cx="9923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Mapper</a:t>
                </a:r>
                <a:endParaRPr lang="ko-KR" altLang="en-US" dirty="0"/>
              </a:p>
            </p:txBody>
          </p: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95546482-0086-7D98-F6AB-F8E575515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8190" y="1716743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EA105E36-163D-2629-35A9-285040E00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6070" y="2782126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4B03C557-ED00-774C-FDA5-D258B9438D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9374" y="3897967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4E27E5C-FF4F-AC11-6479-964AC01F764A}"/>
                  </a:ext>
                </a:extLst>
              </p:cNvPr>
              <p:cNvSpPr txBox="1"/>
              <p:nvPr/>
            </p:nvSpPr>
            <p:spPr>
              <a:xfrm flipH="1">
                <a:off x="7366005" y="5395934"/>
                <a:ext cx="648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DB</a:t>
                </a:r>
                <a:endParaRPr lang="ko-KR" altLang="en-US" dirty="0"/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49556C00-DFFB-62E4-8056-8B97F74271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5336" y="5011857"/>
                <a:ext cx="673981" cy="568743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04F425-219F-8EEC-BCD6-F2EC50FAB7BE}"/>
                </a:ext>
              </a:extLst>
            </p:cNvPr>
            <p:cNvSpPr txBox="1"/>
            <p:nvPr/>
          </p:nvSpPr>
          <p:spPr>
            <a:xfrm>
              <a:off x="3415295" y="1386894"/>
              <a:ext cx="29402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요청</a:t>
              </a:r>
              <a:r>
                <a:rPr lang="en-US" altLang="ko-KR" dirty="0"/>
                <a:t>, </a:t>
              </a:r>
              <a:r>
                <a:rPr lang="ko-KR" altLang="en-US" dirty="0"/>
                <a:t>응답을 처리하는 역할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A90476-FC19-97B7-08F3-E8330A5C1C2F}"/>
                </a:ext>
              </a:extLst>
            </p:cNvPr>
            <p:cNvSpPr txBox="1"/>
            <p:nvPr/>
          </p:nvSpPr>
          <p:spPr>
            <a:xfrm>
              <a:off x="3606070" y="2176077"/>
              <a:ext cx="4049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DAO</a:t>
              </a:r>
              <a:r>
                <a:rPr lang="ko-KR" altLang="en-US" dirty="0"/>
                <a:t>로 부터 받은 데이터를 가공하거나</a:t>
              </a:r>
              <a:endParaRPr lang="en-US" altLang="ko-KR" dirty="0"/>
            </a:p>
            <a:p>
              <a:r>
                <a:rPr lang="ko-KR" altLang="en-US" dirty="0"/>
                <a:t>로직을 처리하는 역할</a:t>
              </a:r>
              <a:endParaRPr lang="en-US" altLang="ko-KR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72267F-C4F0-81F5-AE42-7B65019F00B6}"/>
                </a:ext>
              </a:extLst>
            </p:cNvPr>
            <p:cNvSpPr txBox="1"/>
            <p:nvPr/>
          </p:nvSpPr>
          <p:spPr>
            <a:xfrm>
              <a:off x="5160268" y="3052776"/>
              <a:ext cx="3024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DB</a:t>
              </a:r>
              <a:r>
                <a:rPr lang="ko-KR" altLang="en-US" dirty="0"/>
                <a:t>에 접근하여 데이터를 </a:t>
              </a:r>
              <a:endParaRPr lang="en-US" altLang="ko-KR" dirty="0"/>
            </a:p>
            <a:p>
              <a:r>
                <a:rPr lang="ko-KR" altLang="en-US" dirty="0"/>
                <a:t>조회</a:t>
              </a:r>
              <a:r>
                <a:rPr lang="en-US" altLang="ko-KR" dirty="0"/>
                <a:t>, </a:t>
              </a:r>
              <a:r>
                <a:rPr lang="ko-KR" altLang="en-US" dirty="0"/>
                <a:t>조작하는 역할</a:t>
              </a:r>
              <a:endParaRPr lang="en-US" altLang="ko-KR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E71428-021B-345B-4D05-8B49D8BB1923}"/>
                </a:ext>
              </a:extLst>
            </p:cNvPr>
            <p:cNvSpPr txBox="1"/>
            <p:nvPr/>
          </p:nvSpPr>
          <p:spPr>
            <a:xfrm>
              <a:off x="2635551" y="5049135"/>
              <a:ext cx="3863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실제 </a:t>
              </a:r>
              <a:r>
                <a:rPr lang="en-US" altLang="ko-KR" dirty="0"/>
                <a:t>DB</a:t>
              </a:r>
              <a:r>
                <a:rPr lang="ko-KR" altLang="en-US" dirty="0"/>
                <a:t>에서 어떻게 데이터를 조회</a:t>
              </a:r>
              <a:r>
                <a:rPr lang="en-US" altLang="ko-KR" dirty="0"/>
                <a:t>, </a:t>
              </a:r>
              <a:r>
                <a:rPr lang="ko-KR" altLang="en-US" dirty="0"/>
                <a:t>조작할지에 대한 코드</a:t>
              </a:r>
              <a:r>
                <a:rPr lang="en-US" altLang="ko-KR" dirty="0"/>
                <a:t>(SQL)</a:t>
              </a:r>
              <a:r>
                <a:rPr lang="ko-KR" altLang="en-US" dirty="0"/>
                <a:t>를 정의</a:t>
              </a:r>
              <a:endParaRPr lang="en-US" altLang="ko-KR" dirty="0"/>
            </a:p>
          </p:txBody>
        </p:sp>
        <p:pic>
          <p:nvPicPr>
            <p:cNvPr id="25" name="Picture 4" descr="MyBatis : 설정 및 사용법">
              <a:extLst>
                <a:ext uri="{FF2B5EF4-FFF2-40B4-BE49-F238E27FC236}">
                  <a16:creationId xmlns:a16="http://schemas.microsoft.com/office/drawing/2014/main" id="{762439A0-77C7-5525-ABBD-B6D9C7F38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651" y="4260107"/>
              <a:ext cx="2407061" cy="112280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01D4DEF2-D569-E272-F266-5A297DEF6547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22619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4F05FE-D5A0-CC49-B605-AB996B83C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37" y="2471737"/>
            <a:ext cx="6638925" cy="1914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AF008-230F-E723-00D2-3CAD8767F4F2}"/>
              </a:ext>
            </a:extLst>
          </p:cNvPr>
          <p:cNvSpPr txBox="1"/>
          <p:nvPr/>
        </p:nvSpPr>
        <p:spPr>
          <a:xfrm>
            <a:off x="1984869" y="1448161"/>
            <a:ext cx="933196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1. build.gradle에서 의존성 설정</a:t>
            </a:r>
          </a:p>
          <a:p>
            <a:r>
              <a:rPr lang="ko-KR" altLang="en-US" dirty="0">
                <a:ea typeface="맑은 고딕"/>
              </a:rPr>
              <a:t>MySQL connector, MyBatis, JDBC 로그 모듈(log4jdbc, </a:t>
            </a:r>
            <a:r>
              <a:rPr lang="ko-KR" altLang="en-US">
                <a:ea typeface="맑은 고딕"/>
              </a:rPr>
              <a:t>데이터베이스의 로그를 보기 위함)</a:t>
            </a:r>
            <a:endParaRPr lang="ko-KR" altLang="en-US" dirty="0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7D0BE4-6C5E-F2B4-199C-AC6720BFF4E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688546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D3187F-B0C3-6B08-AEE4-8DE1F5FDC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29" y="2649554"/>
            <a:ext cx="6971404" cy="2678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66ADF7-9221-40A1-2200-435B383A6B7C}"/>
              </a:ext>
            </a:extLst>
          </p:cNvPr>
          <p:cNvSpPr txBox="1"/>
          <p:nvPr/>
        </p:nvSpPr>
        <p:spPr>
          <a:xfrm>
            <a:off x="1395532" y="3532512"/>
            <a:ext cx="5526327" cy="456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ADA50-637D-9FF1-18E3-8E77FA849BB2}"/>
              </a:ext>
            </a:extLst>
          </p:cNvPr>
          <p:cNvSpPr txBox="1"/>
          <p:nvPr/>
        </p:nvSpPr>
        <p:spPr>
          <a:xfrm>
            <a:off x="4698631" y="2243697"/>
            <a:ext cx="3628728" cy="6807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>
                <a:solidFill>
                  <a:srgbClr val="000000"/>
                </a:solidFill>
                <a:ea typeface="맑은 고딕"/>
              </a:rPr>
              <a:t>Mapper 파일의 위치를 설정한다.</a:t>
            </a:r>
            <a:endParaRPr lang="ko-KR" altLang="en-US" sz="1600" dirty="0">
              <a:solidFill>
                <a:srgbClr val="000000"/>
              </a:solidFill>
              <a:ea typeface="맑은 고딕"/>
            </a:endParaRPr>
          </a:p>
          <a:p>
            <a:r>
              <a:rPr lang="ko-KR" altLang="en-US" sz="1600" b="1">
                <a:solidFill>
                  <a:srgbClr val="0070C0"/>
                </a:solidFill>
                <a:ea typeface="맑은 고딕"/>
              </a:rPr>
              <a:t>classpath:mappers</a:t>
            </a:r>
            <a:r>
              <a:rPr lang="ko-KR" altLang="en-US" sz="1600" b="1">
                <a:solidFill>
                  <a:srgbClr val="000000"/>
                </a:solidFill>
                <a:ea typeface="맑은 고딕"/>
              </a:rPr>
              <a:t>/</a:t>
            </a:r>
            <a:r>
              <a:rPr lang="ko-KR" altLang="en-US" sz="1600" b="1">
                <a:solidFill>
                  <a:schemeClr val="accent2">
                    <a:lumMod val="75000"/>
                  </a:schemeClr>
                </a:solidFill>
                <a:ea typeface="맑은 고딕"/>
              </a:rPr>
              <a:t>*Mapper.xml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2040079-7DC6-CD1A-E4F8-FE72E79927F5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4158696" y="2584089"/>
            <a:ext cx="539935" cy="9484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7F5558-A184-4E7F-7BB9-E9AA6BDC7992}"/>
              </a:ext>
            </a:extLst>
          </p:cNvPr>
          <p:cNvSpPr txBox="1"/>
          <p:nvPr/>
        </p:nvSpPr>
        <p:spPr>
          <a:xfrm>
            <a:off x="5747915" y="4005478"/>
            <a:ext cx="3784591" cy="8712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i="1">
                <a:solidFill>
                  <a:srgbClr val="000000"/>
                </a:solidFill>
                <a:ea typeface="맑은 고딕"/>
              </a:rPr>
              <a:t>"classpath 아래 있는 mappers</a:t>
            </a:r>
            <a:endParaRPr lang="ko-KR" altLang="en-US" sz="1600" i="1">
              <a:solidFill>
                <a:srgbClr val="FFFFFF"/>
              </a:solidFill>
              <a:ea typeface="맑은 고딕"/>
            </a:endParaRPr>
          </a:p>
          <a:p>
            <a:r>
              <a:rPr lang="ko-KR" altLang="en-US" sz="1600" i="1">
                <a:solidFill>
                  <a:srgbClr val="000000"/>
                </a:solidFill>
                <a:ea typeface="맑은 고딕"/>
              </a:rPr>
              <a:t>디렉터리에 Mapper 파일이 위치한다."</a:t>
            </a:r>
            <a:endParaRPr lang="ko-KR" altLang="en-US" sz="1600" i="1"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16409B-DA3F-0749-38BE-5BB391443AD0}"/>
              </a:ext>
            </a:extLst>
          </p:cNvPr>
          <p:cNvSpPr txBox="1"/>
          <p:nvPr/>
        </p:nvSpPr>
        <p:spPr>
          <a:xfrm>
            <a:off x="6833738" y="3188715"/>
            <a:ext cx="4728432" cy="47296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i="1" dirty="0">
                <a:solidFill>
                  <a:srgbClr val="000000"/>
                </a:solidFill>
                <a:ea typeface="맑은 고딕"/>
              </a:rPr>
              <a:t>"파일의 이름은 </a:t>
            </a:r>
            <a:r>
              <a:rPr lang="ko-KR" altLang="en-US" sz="1600" i="1" dirty="0" err="1">
                <a:solidFill>
                  <a:srgbClr val="000000"/>
                </a:solidFill>
                <a:ea typeface="맑은 고딕"/>
              </a:rPr>
              <a:t>Mapper로</a:t>
            </a:r>
            <a:r>
              <a:rPr lang="ko-KR" altLang="en-US" sz="1600" i="1" dirty="0">
                <a:solidFill>
                  <a:srgbClr val="000000"/>
                </a:solidFill>
                <a:ea typeface="맑은 고딕"/>
              </a:rPr>
              <a:t> 끝나며 </a:t>
            </a:r>
            <a:r>
              <a:rPr lang="ko-KR" altLang="en-US" sz="1600" i="1" dirty="0" err="1">
                <a:solidFill>
                  <a:srgbClr val="000000"/>
                </a:solidFill>
                <a:ea typeface="맑은 고딕"/>
              </a:rPr>
              <a:t>xml</a:t>
            </a:r>
            <a:r>
              <a:rPr lang="ko-KR" altLang="en-US" sz="1600" i="1" dirty="0">
                <a:solidFill>
                  <a:srgbClr val="000000"/>
                </a:solidFill>
                <a:ea typeface="맑은 고딕"/>
              </a:rPr>
              <a:t> 파일이다."</a:t>
            </a:r>
            <a:endParaRPr 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407C53-5C8C-25C5-4838-9CA2B3C938C2}"/>
              </a:ext>
            </a:extLst>
          </p:cNvPr>
          <p:cNvSpPr txBox="1"/>
          <p:nvPr/>
        </p:nvSpPr>
        <p:spPr>
          <a:xfrm>
            <a:off x="3010671" y="1417989"/>
            <a:ext cx="58085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</a:t>
            </a:r>
            <a:r>
              <a:rPr lang="en-US" altLang="ko-KR" dirty="0">
                <a:ea typeface="맑은 고딕"/>
              </a:rPr>
              <a:t>-1</a:t>
            </a:r>
            <a:r>
              <a:rPr lang="ko-KR" altLang="en-US" dirty="0">
                <a:ea typeface="맑은 고딕"/>
              </a:rPr>
              <a:t>. application.properties 에 다음과 같이 작성</a:t>
            </a:r>
            <a:endParaRPr 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9C9CAE-D0A1-8EE8-0B60-75A3D9BEB88C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0893129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40BCA9-B40D-AABF-3021-7DFA3EFC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29" y="2649554"/>
            <a:ext cx="6971404" cy="2678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721EFF-2BB5-13BC-F5DB-55E0982F930A}"/>
              </a:ext>
            </a:extLst>
          </p:cNvPr>
          <p:cNvSpPr txBox="1"/>
          <p:nvPr/>
        </p:nvSpPr>
        <p:spPr>
          <a:xfrm>
            <a:off x="1227593" y="4101092"/>
            <a:ext cx="10053727" cy="950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1C5B1-E25F-057E-9416-245177B19FD6}"/>
              </a:ext>
            </a:extLst>
          </p:cNvPr>
          <p:cNvSpPr txBox="1"/>
          <p:nvPr/>
        </p:nvSpPr>
        <p:spPr>
          <a:xfrm>
            <a:off x="1083429" y="5420159"/>
            <a:ext cx="10573317" cy="94055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600" dirty="0">
                <a:solidFill>
                  <a:srgbClr val="000000"/>
                </a:solidFill>
                <a:ea typeface="맑은 고딕"/>
              </a:rPr>
              <a:t>데이터베이스의 접속 정보를 설정한다. 아래 URL 정보는 다음과 같은 의미를 갖는다.</a:t>
            </a:r>
          </a:p>
          <a:p>
            <a:r>
              <a:rPr lang="ko-KR" sz="1600" b="1" dirty="0">
                <a:solidFill>
                  <a:srgbClr val="000000"/>
                </a:solidFill>
                <a:ea typeface="+mn-lt"/>
                <a:cs typeface="+mn-lt"/>
              </a:rPr>
              <a:t>jdbc:log4jdbc:mysql://</a:t>
            </a:r>
            <a:r>
              <a:rPr lang="ko-KR" sz="1600" b="1" dirty="0">
                <a:solidFill>
                  <a:srgbClr val="0070C0"/>
                </a:solidFill>
                <a:ea typeface="+mn-lt"/>
                <a:cs typeface="+mn-lt"/>
              </a:rPr>
              <a:t>localhost</a:t>
            </a:r>
            <a:r>
              <a:rPr lang="ko-KR" sz="1600" b="1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  <a:r>
              <a:rPr lang="ko-KR" sz="1600" b="1" dirty="0">
                <a:solidFill>
                  <a:srgbClr val="00B050"/>
                </a:solidFill>
                <a:ea typeface="+mn-lt"/>
                <a:cs typeface="+mn-lt"/>
              </a:rPr>
              <a:t>3306</a:t>
            </a:r>
            <a:r>
              <a:rPr lang="en-US" altLang="ko-KR" sz="1600" b="1" dirty="0">
                <a:solidFill>
                  <a:srgbClr val="000000"/>
                </a:solidFill>
                <a:ea typeface="+mn-lt"/>
                <a:cs typeface="+mn-lt"/>
              </a:rPr>
              <a:t>/</a:t>
            </a:r>
            <a:r>
              <a:rPr lang="en-US" altLang="ko-KR" sz="1600" b="1" dirty="0" err="1">
                <a:solidFill>
                  <a:srgbClr val="7030A0"/>
                </a:solidFill>
                <a:ea typeface="+mn-lt"/>
                <a:cs typeface="+mn-lt"/>
              </a:rPr>
              <a:t>jdbc_test</a:t>
            </a:r>
            <a:r>
              <a:rPr lang="ko-KR" sz="1600" b="1" dirty="0">
                <a:solidFill>
                  <a:srgbClr val="000000"/>
                </a:solidFill>
                <a:ea typeface="+mn-lt"/>
                <a:cs typeface="+mn-lt"/>
              </a:rPr>
              <a:t>?</a:t>
            </a:r>
            <a:r>
              <a:rPr lang="ko-KR" altLang="en-US" sz="1600" b="1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ea typeface="+mn-lt"/>
                <a:cs typeface="+mn-lt"/>
              </a:rPr>
              <a:t>: </a:t>
            </a:r>
            <a:r>
              <a:rPr lang="ko-KR" altLang="en-US" sz="1600" i="1" dirty="0">
                <a:solidFill>
                  <a:srgbClr val="000000"/>
                </a:solidFill>
                <a:ea typeface="+mn-lt"/>
                <a:cs typeface="+mn-lt"/>
              </a:rPr>
              <a:t>"데이터베이스 접속 </a:t>
            </a:r>
            <a:r>
              <a:rPr lang="ko-KR" altLang="en-US" sz="1600" b="1" i="1" dirty="0" err="1">
                <a:solidFill>
                  <a:srgbClr val="0070C0"/>
                </a:solidFill>
                <a:ea typeface="+mn-lt"/>
                <a:cs typeface="+mn-lt"/>
              </a:rPr>
              <a:t>IP</a:t>
            </a:r>
            <a:r>
              <a:rPr lang="ko-KR" altLang="en-US" sz="1600" i="1" dirty="0" err="1">
                <a:solidFill>
                  <a:srgbClr val="000000"/>
                </a:solidFill>
                <a:ea typeface="+mn-lt"/>
                <a:cs typeface="+mn-lt"/>
              </a:rPr>
              <a:t>와</a:t>
            </a:r>
            <a:r>
              <a:rPr lang="ko-KR" altLang="en-US" sz="1600" i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600" b="1" i="1" dirty="0">
                <a:solidFill>
                  <a:srgbClr val="00B050"/>
                </a:solidFill>
                <a:ea typeface="+mn-lt"/>
                <a:cs typeface="+mn-lt"/>
              </a:rPr>
              <a:t>PORT</a:t>
            </a:r>
            <a:r>
              <a:rPr lang="ko-KR" altLang="en-US" sz="1600" i="1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ko-KR" altLang="en-US" sz="1600" b="1" i="1" dirty="0">
                <a:solidFill>
                  <a:srgbClr val="7030A0"/>
                </a:solidFill>
                <a:ea typeface="+mn-lt"/>
                <a:cs typeface="+mn-lt"/>
              </a:rPr>
              <a:t>데이터베이스 이름</a:t>
            </a:r>
            <a:r>
              <a:rPr lang="ko-KR" altLang="en-US" sz="1600" b="1" i="1" dirty="0">
                <a:solidFill>
                  <a:srgbClr val="000000"/>
                </a:solidFill>
                <a:ea typeface="+mn-lt"/>
                <a:cs typeface="+mn-lt"/>
              </a:rPr>
              <a:t>"</a:t>
            </a:r>
            <a:endParaRPr lang="ko-KR" altLang="en-US" b="1" i="1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8D756BF-4D4C-CF35-AABF-625B6EC819D6}"/>
              </a:ext>
            </a:extLst>
          </p:cNvPr>
          <p:cNvCxnSpPr>
            <a:stCxn id="9" idx="2"/>
            <a:endCxn id="3" idx="0"/>
          </p:cNvCxnSpPr>
          <p:nvPr/>
        </p:nvCxnSpPr>
        <p:spPr>
          <a:xfrm>
            <a:off x="6254457" y="5051834"/>
            <a:ext cx="115631" cy="368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91BFB89-E590-B9E2-8B9B-1828723910B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1C5B4-089C-DA8A-2015-E75770520113}"/>
              </a:ext>
            </a:extLst>
          </p:cNvPr>
          <p:cNvSpPr txBox="1"/>
          <p:nvPr/>
        </p:nvSpPr>
        <p:spPr>
          <a:xfrm>
            <a:off x="3191741" y="1174173"/>
            <a:ext cx="58085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</a:t>
            </a:r>
            <a:r>
              <a:rPr lang="en-US" altLang="ko-KR" dirty="0">
                <a:ea typeface="맑은 고딕"/>
              </a:rPr>
              <a:t>-1</a:t>
            </a:r>
            <a:r>
              <a:rPr lang="ko-KR" altLang="en-US" dirty="0">
                <a:ea typeface="맑은 고딕"/>
              </a:rPr>
              <a:t>. application.properties 에 다음과 같이 작성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763352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49BBC0-9FD9-E862-7D67-520FA2C8A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96" y="1638112"/>
            <a:ext cx="11506200" cy="4686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27E651-71B9-5CE5-E848-850057EF0B29}"/>
              </a:ext>
            </a:extLst>
          </p:cNvPr>
          <p:cNvSpPr txBox="1"/>
          <p:nvPr/>
        </p:nvSpPr>
        <p:spPr>
          <a:xfrm>
            <a:off x="2369127" y="1080655"/>
            <a:ext cx="67644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2</a:t>
            </a:r>
            <a:r>
              <a:rPr lang="en-US" altLang="ko-KR" dirty="0">
                <a:ea typeface="맑은 고딕"/>
              </a:rPr>
              <a:t>-2</a:t>
            </a:r>
            <a:r>
              <a:rPr lang="ko-KR" altLang="en-US" dirty="0">
                <a:ea typeface="맑은 고딕"/>
              </a:rPr>
              <a:t>. </a:t>
            </a:r>
            <a:r>
              <a:rPr lang="en-US" altLang="ko-KR" dirty="0" err="1">
                <a:ea typeface="맑은 고딕"/>
              </a:rPr>
              <a:t>src</a:t>
            </a:r>
            <a:r>
              <a:rPr lang="en-US" altLang="ko-KR" dirty="0">
                <a:ea typeface="맑은 고딕"/>
              </a:rPr>
              <a:t>/main/resources </a:t>
            </a:r>
            <a:r>
              <a:rPr lang="ko-KR" altLang="en-US" dirty="0">
                <a:ea typeface="맑은 고딕"/>
              </a:rPr>
              <a:t>아래에 </a:t>
            </a:r>
            <a:r>
              <a:rPr lang="en-US" altLang="ko-KR" dirty="0">
                <a:ea typeface="맑은 고딕"/>
              </a:rPr>
              <a:t>log4jdbc.log4j2.properties </a:t>
            </a:r>
            <a:r>
              <a:rPr lang="ko-KR" altLang="en-US" dirty="0">
                <a:ea typeface="맑은 고딕"/>
              </a:rPr>
              <a:t>추가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76047-AA36-FB54-8EB7-E54055A9FDF3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3175273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BFD4407-A95E-7595-846B-926AE2804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695" y="1780434"/>
            <a:ext cx="7367154" cy="4803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79279E-A28F-A1BC-6318-44875F2E1B2A}"/>
              </a:ext>
            </a:extLst>
          </p:cNvPr>
          <p:cNvSpPr txBox="1"/>
          <p:nvPr/>
        </p:nvSpPr>
        <p:spPr>
          <a:xfrm>
            <a:off x="2680855" y="1104901"/>
            <a:ext cx="61202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3. Mapper 파일의 위치로 지정한 디렉터리를 생성한다.</a:t>
            </a:r>
            <a:endParaRPr lang="ko-KR"/>
          </a:p>
          <a:p>
            <a:r>
              <a:rPr lang="ko-KR" altLang="en-US">
                <a:ea typeface="맑은 고딕"/>
              </a:rPr>
              <a:t>src/main/resources 하위에 mappers 디렉터리를 생성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5FD6F9-85A5-72F0-E36E-7CDAC57D36D3}"/>
              </a:ext>
            </a:extLst>
          </p:cNvPr>
          <p:cNvSpPr txBox="1"/>
          <p:nvPr/>
        </p:nvSpPr>
        <p:spPr>
          <a:xfrm>
            <a:off x="2771074" y="3047223"/>
            <a:ext cx="1655713" cy="231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9292F-FBCE-5BE1-9FF2-0E86D732850C}"/>
              </a:ext>
            </a:extLst>
          </p:cNvPr>
          <p:cNvSpPr txBox="1"/>
          <p:nvPr/>
        </p:nvSpPr>
        <p:spPr>
          <a:xfrm>
            <a:off x="6832187" y="5341882"/>
            <a:ext cx="1655713" cy="231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EE8E4-F6CE-09B9-535B-C17DB134FE29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01249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2A3CEA-76A4-5B37-8FAF-0E28E7B4A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56" y="2106461"/>
            <a:ext cx="6909444" cy="3126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2D4CB3-0EF9-AD81-1F62-46E794470659}"/>
              </a:ext>
            </a:extLst>
          </p:cNvPr>
          <p:cNvSpPr txBox="1"/>
          <p:nvPr/>
        </p:nvSpPr>
        <p:spPr>
          <a:xfrm>
            <a:off x="2158180" y="1316756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다운로드 받은 설치 파일 실행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373F54-B0D2-6D0A-9CF4-76BA44985D47}"/>
              </a:ext>
            </a:extLst>
          </p:cNvPr>
          <p:cNvSpPr/>
          <p:nvPr/>
        </p:nvSpPr>
        <p:spPr>
          <a:xfrm>
            <a:off x="3161559" y="2806573"/>
            <a:ext cx="3863929" cy="244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80669D-40A5-998B-C3FC-0F92BC0D19BF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4070118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FA11069-FD9B-638C-AD3D-BF354BC0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54" y="1809019"/>
            <a:ext cx="4431722" cy="47899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6259AF-2498-770B-CE95-65DCE8F431CE}"/>
              </a:ext>
            </a:extLst>
          </p:cNvPr>
          <p:cNvSpPr txBox="1"/>
          <p:nvPr/>
        </p:nvSpPr>
        <p:spPr>
          <a:xfrm>
            <a:off x="2680855" y="1104901"/>
            <a:ext cx="61202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3. Mapper 파일의 위치로 지정한 디렉터리를 생성한다.</a:t>
            </a:r>
            <a:endParaRPr lang="ko-KR"/>
          </a:p>
          <a:p>
            <a:r>
              <a:rPr lang="ko-KR" altLang="en-US">
                <a:ea typeface="맑은 고딕"/>
              </a:rPr>
              <a:t>src/main/resources 하위에 mappers 디렉터리를 생성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03293-D92D-330D-74AB-AEA178117D1F}"/>
              </a:ext>
            </a:extLst>
          </p:cNvPr>
          <p:cNvSpPr txBox="1"/>
          <p:nvPr/>
        </p:nvSpPr>
        <p:spPr>
          <a:xfrm>
            <a:off x="1350983" y="5186019"/>
            <a:ext cx="1655713" cy="231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AB6D59-1CED-BED8-9953-368ED0FF94B3}"/>
              </a:ext>
            </a:extLst>
          </p:cNvPr>
          <p:cNvSpPr txBox="1"/>
          <p:nvPr/>
        </p:nvSpPr>
        <p:spPr>
          <a:xfrm>
            <a:off x="3914073" y="6277064"/>
            <a:ext cx="1092873" cy="248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6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E2F0D7E-D057-C61D-ABD1-D5838225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536" y="3028684"/>
            <a:ext cx="5791200" cy="2090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15098D-A774-F4E7-BA26-9B6A4573CACC}"/>
              </a:ext>
            </a:extLst>
          </p:cNvPr>
          <p:cNvSpPr txBox="1"/>
          <p:nvPr/>
        </p:nvSpPr>
        <p:spPr>
          <a:xfrm>
            <a:off x="6295323" y="4276814"/>
            <a:ext cx="2504304" cy="5776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4AA49-93A1-CA0B-1B63-9BFB98C102B8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912785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C39F146-FC4D-C558-2188-451BCDD3F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86" y="1954802"/>
            <a:ext cx="4838700" cy="46542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A5A6B-1780-5B56-D653-3FC03337A62F}"/>
              </a:ext>
            </a:extLst>
          </p:cNvPr>
          <p:cNvSpPr txBox="1"/>
          <p:nvPr/>
        </p:nvSpPr>
        <p:spPr>
          <a:xfrm>
            <a:off x="2654878" y="888424"/>
            <a:ext cx="711603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4. Mapper.xml 생성</a:t>
            </a:r>
            <a:endParaRPr lang="ko-KR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/src/main/resources/mappers 오른쪽 마우스 클릭 &gt; New &gt; </a:t>
            </a:r>
            <a:r>
              <a:rPr lang="ko-KR" altLang="en-US">
                <a:ea typeface="맑은 고딕"/>
              </a:rPr>
              <a:t>Other &gt; xml 검색 &gt; XML File 선택 &gt; Next</a:t>
            </a:r>
            <a:endParaRPr lang="ko-KR" altLang="en-US" dirty="0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FEE19-02D2-1955-0416-7AC305EDDF6F}"/>
              </a:ext>
            </a:extLst>
          </p:cNvPr>
          <p:cNvSpPr txBox="1"/>
          <p:nvPr/>
        </p:nvSpPr>
        <p:spPr>
          <a:xfrm>
            <a:off x="3576369" y="3133814"/>
            <a:ext cx="547350" cy="29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AD1C7-72C8-8611-F87B-6BD2E45C5313}"/>
              </a:ext>
            </a:extLst>
          </p:cNvPr>
          <p:cNvSpPr txBox="1"/>
          <p:nvPr/>
        </p:nvSpPr>
        <p:spPr>
          <a:xfrm>
            <a:off x="3905414" y="3982404"/>
            <a:ext cx="850418" cy="29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0E7CC7-C6A3-891F-6301-C800405C33B3}"/>
              </a:ext>
            </a:extLst>
          </p:cNvPr>
          <p:cNvSpPr txBox="1"/>
          <p:nvPr/>
        </p:nvSpPr>
        <p:spPr>
          <a:xfrm>
            <a:off x="5593936" y="6225108"/>
            <a:ext cx="850418" cy="2918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41276-3885-8B6A-0CC9-FAD9FC21DFB9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472252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66ECC32-24AC-3E58-A07C-29E61D78D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23" y="2637529"/>
            <a:ext cx="7448550" cy="22574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92F58EC-5E32-5785-4D26-03834F6063AE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2634558" y="3573855"/>
            <a:ext cx="3720975" cy="12297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9B28D6-ACF6-4DB4-5495-AFE7CC1DDF44}"/>
              </a:ext>
            </a:extLst>
          </p:cNvPr>
          <p:cNvSpPr/>
          <p:nvPr/>
        </p:nvSpPr>
        <p:spPr>
          <a:xfrm>
            <a:off x="5323438" y="3284144"/>
            <a:ext cx="2064190" cy="289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C6B692D-F014-649B-70DF-70F40F28E8A8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739084" y="3573855"/>
            <a:ext cx="774071" cy="6375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B2B139-13F9-BF9F-FE80-4A1BE2385833}"/>
              </a:ext>
            </a:extLst>
          </p:cNvPr>
          <p:cNvSpPr/>
          <p:nvPr/>
        </p:nvSpPr>
        <p:spPr>
          <a:xfrm>
            <a:off x="3739084" y="3284144"/>
            <a:ext cx="1548142" cy="289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25E5B7-F323-6088-8AAD-3BA395DB80FB}"/>
              </a:ext>
            </a:extLst>
          </p:cNvPr>
          <p:cNvSpPr txBox="1"/>
          <p:nvPr/>
        </p:nvSpPr>
        <p:spPr>
          <a:xfrm>
            <a:off x="8188038" y="3278333"/>
            <a:ext cx="384290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맑은 고딕"/>
                <a:ea typeface="맑은 고딕"/>
              </a:rPr>
              <a:t>이름으로 학생을 조회하는 쿼리</a:t>
            </a:r>
          </a:p>
          <a:p>
            <a:r>
              <a:rPr lang="ko-KR" altLang="en-US" sz="1400" dirty="0">
                <a:latin typeface="맑은 고딕"/>
                <a:ea typeface="맑은 고딕"/>
              </a:rPr>
              <a:t>- </a:t>
            </a:r>
            <a:r>
              <a:rPr lang="ko-KR" altLang="en-US" sz="1400" dirty="0" err="1">
                <a:latin typeface="맑은 고딕"/>
                <a:ea typeface="맑은 고딕"/>
              </a:rPr>
              <a:t>쿼리명</a:t>
            </a:r>
            <a:r>
              <a:rPr lang="ko-KR" altLang="en-US" sz="1400" dirty="0">
                <a:latin typeface="맑은 고딕"/>
                <a:ea typeface="맑은 고딕"/>
              </a:rPr>
              <a:t>: </a:t>
            </a:r>
            <a:r>
              <a:rPr lang="ko-KR" altLang="en-US" sz="1400" dirty="0" err="1">
                <a:latin typeface="맑은 고딕"/>
                <a:ea typeface="맑은 고딕"/>
              </a:rPr>
              <a:t>select</a:t>
            </a:r>
            <a:r>
              <a:rPr lang="en-US" altLang="ko-KR" sz="1400" dirty="0" err="1">
                <a:latin typeface="맑은 고딕"/>
                <a:ea typeface="맑은 고딕"/>
              </a:rPr>
              <a:t>StudentInfo</a:t>
            </a:r>
            <a:endParaRPr lang="ko-KR" altLang="en-US" sz="1400" dirty="0">
              <a:latin typeface="맑은 고딕"/>
              <a:ea typeface="맑은 고딕"/>
            </a:endParaRPr>
          </a:p>
          <a:p>
            <a:r>
              <a:rPr lang="ko-KR" altLang="en-US" sz="1400" dirty="0">
                <a:latin typeface="맑은 고딕"/>
                <a:ea typeface="맑은 고딕"/>
              </a:rPr>
              <a:t>- 매개변수: </a:t>
            </a:r>
            <a:r>
              <a:rPr lang="ko-KR" altLang="en-US" sz="1400" dirty="0" err="1">
                <a:latin typeface="맑은 고딕"/>
                <a:ea typeface="맑은 고딕"/>
              </a:rPr>
              <a:t>string</a:t>
            </a:r>
            <a:r>
              <a:rPr lang="ko-KR" altLang="en-US" sz="1400" dirty="0">
                <a:latin typeface="맑은 고딕"/>
                <a:ea typeface="맑은 고딕"/>
              </a:rPr>
              <a:t> (문자열-이름)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맑은 고딕"/>
                <a:ea typeface="맑은 고딕"/>
              </a:rPr>
              <a:t>반환: </a:t>
            </a:r>
            <a:r>
              <a:rPr lang="en-US" altLang="ko-KR" sz="1400" dirty="0">
                <a:latin typeface="맑은 고딕"/>
                <a:ea typeface="맑은 고딕"/>
              </a:rPr>
              <a:t>map</a:t>
            </a:r>
            <a:r>
              <a:rPr lang="ko-KR" altLang="en-US" sz="1400" dirty="0">
                <a:latin typeface="맑은 고딕"/>
                <a:ea typeface="맑은 고딕"/>
              </a:rPr>
              <a:t> (조회한 학생 데이터)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A95308-967D-266D-1CD5-89F7FA6C4140}"/>
              </a:ext>
            </a:extLst>
          </p:cNvPr>
          <p:cNvSpPr txBox="1"/>
          <p:nvPr/>
        </p:nvSpPr>
        <p:spPr>
          <a:xfrm>
            <a:off x="4222174" y="1529197"/>
            <a:ext cx="3626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</a:rPr>
              <a:t>5</a:t>
            </a:r>
            <a:r>
              <a:rPr lang="ko-KR" altLang="en-US" dirty="0">
                <a:latin typeface="맑은 고딕"/>
                <a:ea typeface="맑은 고딕"/>
              </a:rPr>
              <a:t>. </a:t>
            </a:r>
            <a:r>
              <a:rPr lang="ko-KR" altLang="en-US" dirty="0" err="1">
                <a:latin typeface="맑은 고딕"/>
                <a:ea typeface="맑은 고딕"/>
              </a:rPr>
              <a:t>Mapper</a:t>
            </a:r>
            <a:r>
              <a:rPr lang="ko-KR" altLang="en-US" dirty="0">
                <a:latin typeface="맑은 고딕"/>
                <a:ea typeface="맑은 고딕"/>
              </a:rPr>
              <a:t> 파일에 SQL 작성하기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7786AB-959C-D11E-7F08-90C3A785165C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6169691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BA867F-DBCF-BE32-AA9D-21A2B1072D0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F95AF-C3AA-F599-5E70-1A95C4B61BA1}"/>
              </a:ext>
            </a:extLst>
          </p:cNvPr>
          <p:cNvSpPr txBox="1"/>
          <p:nvPr/>
        </p:nvSpPr>
        <p:spPr>
          <a:xfrm>
            <a:off x="3373582" y="1096243"/>
            <a:ext cx="48906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6. DAO 작성하기</a:t>
            </a:r>
          </a:p>
          <a:p>
            <a:r>
              <a:rPr lang="ko-KR" altLang="en-US" i="1" dirty="0" err="1">
                <a:latin typeface="맑은 고딕"/>
                <a:ea typeface="맑은 고딕"/>
              </a:rPr>
              <a:t>Mapper는</a:t>
            </a:r>
            <a:r>
              <a:rPr lang="ko-KR" altLang="en-US" i="1" dirty="0">
                <a:latin typeface="맑은 고딕"/>
                <a:ea typeface="맑은 고딕"/>
              </a:rPr>
              <a:t> </a:t>
            </a:r>
            <a:r>
              <a:rPr lang="ko-KR" altLang="en-US" i="1" dirty="0" err="1">
                <a:latin typeface="맑은 고딕"/>
                <a:ea typeface="맑은 고딕"/>
              </a:rPr>
              <a:t>DAO의</a:t>
            </a:r>
            <a:r>
              <a:rPr lang="ko-KR" altLang="en-US" i="1" dirty="0">
                <a:latin typeface="맑은 고딕"/>
                <a:ea typeface="맑은 고딕"/>
              </a:rPr>
              <a:t> 실제 구현</a:t>
            </a:r>
            <a:r>
              <a:rPr lang="ko-KR" altLang="en-US" dirty="0">
                <a:latin typeface="맑은 고딕"/>
                <a:ea typeface="맑은 고딕"/>
              </a:rPr>
              <a:t>이기 때문에 </a:t>
            </a:r>
          </a:p>
          <a:p>
            <a:r>
              <a:rPr lang="ko-KR" b="1" dirty="0" err="1">
                <a:latin typeface="Malgun Gothic"/>
                <a:ea typeface="Malgun Gothic"/>
              </a:rPr>
              <a:t>DAO와</a:t>
            </a:r>
            <a:r>
              <a:rPr lang="ko-KR" b="1" dirty="0">
                <a:latin typeface="Malgun Gothic"/>
                <a:ea typeface="Malgun Gothic"/>
              </a:rPr>
              <a:t> </a:t>
            </a:r>
            <a:r>
              <a:rPr lang="ko-KR" b="1" dirty="0" err="1">
                <a:latin typeface="Malgun Gothic"/>
                <a:ea typeface="Malgun Gothic"/>
              </a:rPr>
              <a:t>Mapper는</a:t>
            </a:r>
            <a:r>
              <a:rPr lang="ko-KR" b="1" dirty="0">
                <a:latin typeface="Malgun Gothic"/>
                <a:ea typeface="Malgun Gothic"/>
              </a:rPr>
              <a:t> 1:1 매칭되어야 한다.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AEF6B0-9720-14FB-362F-3EE9EE7EECE1}"/>
              </a:ext>
            </a:extLst>
          </p:cNvPr>
          <p:cNvSpPr txBox="1"/>
          <p:nvPr/>
        </p:nvSpPr>
        <p:spPr>
          <a:xfrm>
            <a:off x="1936174" y="2239242"/>
            <a:ext cx="786072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맑은 고딕"/>
                <a:ea typeface="맑은 고딕"/>
              </a:rPr>
              <a:t>* DAO와 Mapper.xml 을 사용하여 DB에 접근하는 DAO-</a:t>
            </a:r>
            <a:r>
              <a:rPr lang="ko-KR" altLang="en-US" sz="1400" dirty="0" err="1">
                <a:latin typeface="맑은 고딕"/>
                <a:ea typeface="맑은 고딕"/>
              </a:rPr>
              <a:t>Mapper</a:t>
            </a:r>
            <a:r>
              <a:rPr lang="ko-KR" altLang="en-US" sz="1400" dirty="0">
                <a:latin typeface="맑은 고딕"/>
                <a:ea typeface="맑은 고딕"/>
              </a:rPr>
              <a:t> 구조 대신</a:t>
            </a:r>
          </a:p>
          <a:p>
            <a:r>
              <a:rPr lang="ko-KR" altLang="en-US" sz="1400" dirty="0">
                <a:ea typeface="맑은 고딕"/>
              </a:rPr>
              <a:t>Mapper 인터페이스와 Mapper.xml 을 사용하는 Mapper(.java)-Mapper(.xml) 구조를 사용할 것.</a:t>
            </a:r>
          </a:p>
          <a:p>
            <a:r>
              <a:rPr lang="ko-KR" altLang="en-US" sz="1400" dirty="0">
                <a:ea typeface="맑은 고딕"/>
              </a:rPr>
              <a:t>더 최근에 나온 구조로 개발이 간편하다.</a:t>
            </a:r>
          </a:p>
          <a:p>
            <a:endParaRPr lang="ko-KR" altLang="en-US" sz="1400" dirty="0">
              <a:ea typeface="맑은 고딕"/>
            </a:endParaRPr>
          </a:p>
          <a:p>
            <a:r>
              <a:rPr lang="ko-KR" altLang="en-US" sz="1400" dirty="0" err="1">
                <a:ea typeface="맑은 고딕"/>
              </a:rPr>
              <a:t>Src</a:t>
            </a:r>
            <a:r>
              <a:rPr lang="ko-KR" altLang="en-US" sz="1400" dirty="0">
                <a:ea typeface="맑은 고딕"/>
              </a:rPr>
              <a:t>/</a:t>
            </a:r>
            <a:r>
              <a:rPr lang="ko-KR" altLang="en-US" sz="1400" dirty="0" err="1">
                <a:ea typeface="맑은 고딕"/>
              </a:rPr>
              <a:t>main</a:t>
            </a:r>
            <a:r>
              <a:rPr lang="ko-KR" altLang="en-US" sz="1400" dirty="0">
                <a:ea typeface="맑은 고딕"/>
              </a:rPr>
              <a:t>/</a:t>
            </a:r>
            <a:r>
              <a:rPr lang="ko-KR" altLang="en-US" sz="1400" dirty="0" err="1">
                <a:ea typeface="맑은 고딕"/>
              </a:rPr>
              <a:t>java</a:t>
            </a:r>
            <a:r>
              <a:rPr lang="ko-KR" altLang="en-US" sz="1400" dirty="0">
                <a:ea typeface="맑은 고딕"/>
              </a:rPr>
              <a:t> 아래에 Mapper.java 파일들이 위치 할 </a:t>
            </a:r>
            <a:r>
              <a:rPr lang="ko-KR" altLang="en-US" sz="1400" dirty="0" err="1">
                <a:ea typeface="맑은 고딕"/>
              </a:rPr>
              <a:t>mapper</a:t>
            </a:r>
            <a:r>
              <a:rPr lang="ko-KR" altLang="en-US" sz="1400" dirty="0">
                <a:ea typeface="맑은 고딕"/>
              </a:rPr>
              <a:t> 패키지를 추가한다.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5981D9-4E82-2D72-FFED-B909C36E4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949" y="3628462"/>
            <a:ext cx="30099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817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CBEC3-A531-0513-592B-1F39DDD5A5C3}"/>
              </a:ext>
            </a:extLst>
          </p:cNvPr>
          <p:cNvSpPr txBox="1"/>
          <p:nvPr/>
        </p:nvSpPr>
        <p:spPr>
          <a:xfrm>
            <a:off x="3373582" y="1096243"/>
            <a:ext cx="48906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7. </a:t>
            </a:r>
            <a:r>
              <a:rPr lang="ko-KR" altLang="en-US" dirty="0" err="1">
                <a:latin typeface="맑은 고딕"/>
                <a:ea typeface="맑은 고딕"/>
              </a:rPr>
              <a:t>mapper</a:t>
            </a:r>
            <a:r>
              <a:rPr lang="ko-KR" altLang="en-US" dirty="0">
                <a:latin typeface="맑은 고딕"/>
                <a:ea typeface="맑은 고딕"/>
              </a:rPr>
              <a:t> 패키지 아래에 Mapper.java 파일을 만들고 다음과 같이 작성한다.</a:t>
            </a:r>
            <a:endParaRPr 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CB991F-4CBF-572E-23D0-61457705F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9" y="1956981"/>
            <a:ext cx="11141050" cy="21442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1C317E-BBC4-5A43-3BF7-87EAB8A1A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5" y="4167564"/>
            <a:ext cx="7448550" cy="2257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C29F1-EC48-8BE9-7089-609A2F83415D}"/>
              </a:ext>
            </a:extLst>
          </p:cNvPr>
          <p:cNvSpPr txBox="1"/>
          <p:nvPr/>
        </p:nvSpPr>
        <p:spPr>
          <a:xfrm>
            <a:off x="6875087" y="5080591"/>
            <a:ext cx="48906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latin typeface="맑은 고딕"/>
                <a:ea typeface="맑은 고딕"/>
              </a:rPr>
              <a:t>* 매칭되어야 하기 때문에 Mapper.xml에 있는 쿼리와 </a:t>
            </a:r>
            <a:r>
              <a:rPr lang="ko-KR" altLang="en-US" i="1">
                <a:latin typeface="맑은 고딕"/>
                <a:ea typeface="맑은 고딕"/>
              </a:rPr>
              <a:t>같은 이름</a:t>
            </a:r>
            <a:r>
              <a:rPr lang="ko-KR" altLang="en-US">
                <a:latin typeface="맑은 고딕"/>
                <a:ea typeface="맑은 고딕"/>
              </a:rPr>
              <a:t>을 사용해야하며 </a:t>
            </a:r>
            <a:r>
              <a:rPr lang="ko-KR" altLang="en-US" i="1">
                <a:latin typeface="맑은 고딕"/>
                <a:ea typeface="맑은 고딕"/>
              </a:rPr>
              <a:t>매개변수와 반환 자료형이 동일해야한다.</a:t>
            </a:r>
            <a:endParaRPr lang="ko-KR" altLang="en-US" i="1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ADEE5-87D6-4BA2-D673-E74F136534CA}"/>
              </a:ext>
            </a:extLst>
          </p:cNvPr>
          <p:cNvSpPr txBox="1"/>
          <p:nvPr/>
        </p:nvSpPr>
        <p:spPr>
          <a:xfrm>
            <a:off x="8264234" y="3722776"/>
            <a:ext cx="1585936" cy="378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DBA4FE-B5B2-1AA2-189F-F4462543352A}"/>
              </a:ext>
            </a:extLst>
          </p:cNvPr>
          <p:cNvSpPr txBox="1"/>
          <p:nvPr/>
        </p:nvSpPr>
        <p:spPr>
          <a:xfrm>
            <a:off x="1445466" y="4798630"/>
            <a:ext cx="1333948" cy="281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7AFDDD-A2C7-44E9-2744-1F4D0033ED79}"/>
              </a:ext>
            </a:extLst>
          </p:cNvPr>
          <p:cNvSpPr txBox="1"/>
          <p:nvPr/>
        </p:nvSpPr>
        <p:spPr>
          <a:xfrm>
            <a:off x="9850169" y="3715196"/>
            <a:ext cx="1717141" cy="4044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005886-6C31-AFBE-9837-49EC333176B3}"/>
              </a:ext>
            </a:extLst>
          </p:cNvPr>
          <p:cNvSpPr txBox="1"/>
          <p:nvPr/>
        </p:nvSpPr>
        <p:spPr>
          <a:xfrm>
            <a:off x="2779415" y="4798630"/>
            <a:ext cx="1520982" cy="2819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EF3E4F-18ED-2A3C-9984-36D301A11269}"/>
              </a:ext>
            </a:extLst>
          </p:cNvPr>
          <p:cNvSpPr txBox="1"/>
          <p:nvPr/>
        </p:nvSpPr>
        <p:spPr>
          <a:xfrm>
            <a:off x="5518943" y="3715196"/>
            <a:ext cx="2712287" cy="37844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B16470-46C6-68FC-5773-BD639CB4EB09}"/>
              </a:ext>
            </a:extLst>
          </p:cNvPr>
          <p:cNvSpPr txBox="1"/>
          <p:nvPr/>
        </p:nvSpPr>
        <p:spPr>
          <a:xfrm>
            <a:off x="4301836" y="4797793"/>
            <a:ext cx="2089911" cy="34914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6585E5-2EEE-FFF7-9080-1B94BEAAF999}"/>
              </a:ext>
            </a:extLst>
          </p:cNvPr>
          <p:cNvSpPr txBox="1"/>
          <p:nvPr/>
        </p:nvSpPr>
        <p:spPr>
          <a:xfrm>
            <a:off x="692892" y="3078178"/>
            <a:ext cx="2218555" cy="382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5329F-D8ED-05B8-0ECD-BF93A36E789E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6643294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C85A59-41F7-5482-D9E5-2928B859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2185987"/>
            <a:ext cx="8734425" cy="2486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927808-492D-A668-F8CE-D801A209F99B}"/>
              </a:ext>
            </a:extLst>
          </p:cNvPr>
          <p:cNvSpPr txBox="1"/>
          <p:nvPr/>
        </p:nvSpPr>
        <p:spPr>
          <a:xfrm>
            <a:off x="3382241" y="1451266"/>
            <a:ext cx="48906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8. Mapper.xml에서 Mapper.java의 위치를 알 수 있도록 명시한다.</a:t>
            </a:r>
            <a:endParaRPr lang="ko-KR" altLang="en-US" dirty="0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264EB1-36EA-E999-3E4F-84F25D5E29DA}"/>
              </a:ext>
            </a:extLst>
          </p:cNvPr>
          <p:cNvSpPr txBox="1"/>
          <p:nvPr/>
        </p:nvSpPr>
        <p:spPr>
          <a:xfrm>
            <a:off x="1976358" y="2801216"/>
            <a:ext cx="4279587" cy="304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482B7-7D0D-A1D2-7A00-07E2CD3B85D2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42721948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C041DF-BC51-4E78-83D8-7B59786D0AAB}"/>
              </a:ext>
            </a:extLst>
          </p:cNvPr>
          <p:cNvSpPr txBox="1"/>
          <p:nvPr/>
        </p:nvSpPr>
        <p:spPr>
          <a:xfrm>
            <a:off x="3382241" y="1451266"/>
            <a:ext cx="48906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9. Service 만들기</a:t>
            </a:r>
            <a:endParaRPr 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s</a:t>
            </a:r>
            <a:r>
              <a:rPr lang="en-US" altLang="ko-KR" dirty="0">
                <a:latin typeface="Malgun Gothic"/>
                <a:ea typeface="Malgun Gothic"/>
              </a:rPr>
              <a:t>rc</a:t>
            </a:r>
            <a:r>
              <a:rPr lang="ko-KR" dirty="0">
                <a:latin typeface="Malgun Gothic"/>
                <a:ea typeface="Malgun Gothic"/>
              </a:rPr>
              <a:t>/</a:t>
            </a:r>
            <a:r>
              <a:rPr lang="ko-KR" dirty="0" err="1">
                <a:latin typeface="Malgun Gothic"/>
                <a:ea typeface="Malgun Gothic"/>
              </a:rPr>
              <a:t>main</a:t>
            </a:r>
            <a:r>
              <a:rPr lang="ko-KR" dirty="0">
                <a:latin typeface="Malgun Gothic"/>
                <a:ea typeface="Malgun Gothic"/>
              </a:rPr>
              <a:t>/</a:t>
            </a:r>
            <a:r>
              <a:rPr lang="ko-KR" dirty="0" err="1">
                <a:latin typeface="Malgun Gothic"/>
                <a:ea typeface="Malgun Gothic"/>
              </a:rPr>
              <a:t>java</a:t>
            </a:r>
            <a:r>
              <a:rPr lang="ko-KR" dirty="0">
                <a:latin typeface="Malgun Gothic"/>
                <a:ea typeface="Malgun Gothic"/>
              </a:rPr>
              <a:t> 아래에 </a:t>
            </a:r>
            <a:r>
              <a:rPr lang="en-US" altLang="ko-KR" dirty="0">
                <a:latin typeface="Malgun Gothic"/>
                <a:ea typeface="Malgun Gothic"/>
              </a:rPr>
              <a:t>service</a:t>
            </a:r>
            <a:r>
              <a:rPr lang="ko-KR" dirty="0">
                <a:latin typeface="Malgun Gothic"/>
                <a:ea typeface="Malgun Gothic"/>
              </a:rPr>
              <a:t> 파일들이 위치할 패키지를 </a:t>
            </a:r>
            <a:r>
              <a:rPr lang="ko-KR" altLang="en-US" dirty="0">
                <a:latin typeface="Malgun Gothic"/>
                <a:ea typeface="Malgun Gothic"/>
              </a:rPr>
              <a:t>추가한다</a:t>
            </a:r>
            <a:r>
              <a:rPr lang="en-US" altLang="ko-KR" dirty="0">
                <a:latin typeface="Malgun Gothic"/>
                <a:ea typeface="Malgun Gothic"/>
              </a:rPr>
              <a:t>.</a:t>
            </a:r>
            <a:endParaRPr lang="ko-KR" dirty="0">
              <a:latin typeface="Malgun Gothic"/>
              <a:ea typeface="Malgun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7291D9-192F-1DB5-4C4E-270E0AD4706C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B76E36-A53C-96EE-191E-C1B0B2C6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38" y="2606490"/>
            <a:ext cx="9786796" cy="4035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4CF082-3828-7C50-6892-36F4349DF62E}"/>
              </a:ext>
            </a:extLst>
          </p:cNvPr>
          <p:cNvSpPr txBox="1"/>
          <p:nvPr/>
        </p:nvSpPr>
        <p:spPr>
          <a:xfrm>
            <a:off x="986827" y="4189494"/>
            <a:ext cx="1448555" cy="389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D9F93A-17A6-521B-B751-031E8704B2E7}"/>
              </a:ext>
            </a:extLst>
          </p:cNvPr>
          <p:cNvSpPr txBox="1"/>
          <p:nvPr/>
        </p:nvSpPr>
        <p:spPr>
          <a:xfrm>
            <a:off x="4527222" y="4961836"/>
            <a:ext cx="2764078" cy="3438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02444-D6FC-7F85-5CF1-F9E14B76B381}"/>
              </a:ext>
            </a:extLst>
          </p:cNvPr>
          <p:cNvSpPr txBox="1"/>
          <p:nvPr/>
        </p:nvSpPr>
        <p:spPr>
          <a:xfrm>
            <a:off x="7813690" y="4055573"/>
            <a:ext cx="323676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latin typeface="맑은 고딕"/>
                <a:ea typeface="맑은 고딕"/>
              </a:rPr>
              <a:t>Mapper 로 부터 데이터를 얻기 위해 </a:t>
            </a:r>
            <a:endParaRPr lang="ko-KR"/>
          </a:p>
          <a:p>
            <a:r>
              <a:rPr lang="ko-KR" altLang="en-US" sz="1400">
                <a:latin typeface="맑은 고딕"/>
                <a:ea typeface="맑은 고딕"/>
              </a:rPr>
              <a:t>Mapper의 객체를 생성하고 사용한다.</a:t>
            </a:r>
            <a:endParaRPr lang="ko-KR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BE66173-0E2E-F5FC-E3DE-4789C468E1C0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 flipV="1">
            <a:off x="7291300" y="4578793"/>
            <a:ext cx="2140773" cy="5549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0AE9B2-EADF-D644-6BA8-933964B476AB}"/>
              </a:ext>
            </a:extLst>
          </p:cNvPr>
          <p:cNvSpPr txBox="1"/>
          <p:nvPr/>
        </p:nvSpPr>
        <p:spPr>
          <a:xfrm>
            <a:off x="7181979" y="5603478"/>
            <a:ext cx="2930741" cy="2312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4C2D42-73EE-8B17-F1D2-3CCA5DD1D837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8647350" y="4578793"/>
            <a:ext cx="784723" cy="10246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2601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B37797-D644-2CAE-CDF9-E1B965F9B61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10ABC-517B-6985-D992-FCC0178DB280}"/>
              </a:ext>
            </a:extLst>
          </p:cNvPr>
          <p:cNvSpPr txBox="1"/>
          <p:nvPr/>
        </p:nvSpPr>
        <p:spPr>
          <a:xfrm>
            <a:off x="4066310" y="1018312"/>
            <a:ext cx="3392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11. </a:t>
            </a:r>
            <a:r>
              <a:rPr lang="ko-KR" altLang="en-US" dirty="0" err="1">
                <a:latin typeface="맑은 고딕"/>
                <a:ea typeface="맑은 고딕"/>
              </a:rPr>
              <a:t>Controller에서</a:t>
            </a:r>
            <a:r>
              <a:rPr lang="ko-KR" altLang="en-US" dirty="0">
                <a:latin typeface="맑은 고딕"/>
                <a:ea typeface="맑은 고딕"/>
              </a:rPr>
              <a:t> 응답해주기</a:t>
            </a:r>
            <a:endParaRPr 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1288C6-2296-2CE5-D35D-2DEF0BB9F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694886"/>
            <a:ext cx="8677275" cy="4600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FC004-083A-693E-40CC-65DC5A7E9359}"/>
              </a:ext>
            </a:extLst>
          </p:cNvPr>
          <p:cNvSpPr txBox="1"/>
          <p:nvPr/>
        </p:nvSpPr>
        <p:spPr>
          <a:xfrm>
            <a:off x="1559882" y="2946646"/>
            <a:ext cx="3110441" cy="482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DA27B-EEC4-0F25-6263-CA779E52A59F}"/>
              </a:ext>
            </a:extLst>
          </p:cNvPr>
          <p:cNvSpPr txBox="1"/>
          <p:nvPr/>
        </p:nvSpPr>
        <p:spPr>
          <a:xfrm>
            <a:off x="4794753" y="2978599"/>
            <a:ext cx="33926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>
                <a:ea typeface="맑은 고딕"/>
              </a:rPr>
              <a:t>데이터 관련 로직 처리 및 가공을 위해 서비스 생성</a:t>
            </a:r>
            <a:endParaRPr lang="ko-KR" altLang="en-US" sz="1400" dirty="0"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FEE9DC-6CC2-0DBB-19D0-894F10804FD8}"/>
              </a:ext>
            </a:extLst>
          </p:cNvPr>
          <p:cNvSpPr txBox="1"/>
          <p:nvPr/>
        </p:nvSpPr>
        <p:spPr>
          <a:xfrm>
            <a:off x="5716545" y="3663687"/>
            <a:ext cx="33926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atin typeface="맑은 고딕"/>
                <a:ea typeface="맑은 고딕"/>
              </a:rPr>
              <a:t>/</a:t>
            </a:r>
            <a:r>
              <a:rPr lang="en-US" altLang="ko-KR" sz="1400" dirty="0">
                <a:latin typeface="맑은 고딕"/>
                <a:ea typeface="맑은 고딕"/>
              </a:rPr>
              <a:t>student</a:t>
            </a:r>
            <a:r>
              <a:rPr lang="ko-KR" altLang="en-US" sz="1400" dirty="0">
                <a:latin typeface="맑은 고딕"/>
                <a:ea typeface="맑은 고딕"/>
              </a:rPr>
              <a:t> 로 요청을 받았을 때 서비스를 이용해 작업을 마친 뒤 결과를 반환한다.</a:t>
            </a:r>
            <a:endParaRPr lang="ko-KR" altLang="en-US" sz="1400" dirty="0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903B2-567B-07E2-FBFA-84C7618399C2}"/>
              </a:ext>
            </a:extLst>
          </p:cNvPr>
          <p:cNvSpPr txBox="1"/>
          <p:nvPr/>
        </p:nvSpPr>
        <p:spPr>
          <a:xfrm>
            <a:off x="1373309" y="4273236"/>
            <a:ext cx="7906493" cy="18003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FF0B3-E7A9-358E-05F1-96B8C092400E}"/>
              </a:ext>
            </a:extLst>
          </p:cNvPr>
          <p:cNvSpPr txBox="1"/>
          <p:nvPr/>
        </p:nvSpPr>
        <p:spPr>
          <a:xfrm>
            <a:off x="1858218" y="5285616"/>
            <a:ext cx="3595351" cy="222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6347D-CED2-09D8-3D70-0EBEAC2E881C}"/>
              </a:ext>
            </a:extLst>
          </p:cNvPr>
          <p:cNvSpPr txBox="1"/>
          <p:nvPr/>
        </p:nvSpPr>
        <p:spPr>
          <a:xfrm>
            <a:off x="5491408" y="5334891"/>
            <a:ext cx="339262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ModelAndView를 사용하게 되면 해당 </a:t>
            </a:r>
            <a:r>
              <a:rPr lang="ko-KR" altLang="en-US" sz="1400">
                <a:ea typeface="맑은 고딕"/>
              </a:rPr>
              <a:t>View로 이동과 동시에 View에 데이터를 전달할 수 있다.</a:t>
            </a:r>
            <a:endParaRPr lang="ko-KR" altLang="en-US" sz="14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63225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B9F447-C77E-7A42-F208-639B39238B64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E44560-53C7-6B01-FC66-14C7CB95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06" y="1882828"/>
            <a:ext cx="11072388" cy="4533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20CEAB-F8BD-ADB5-0ECB-608A5FE5DC31}"/>
              </a:ext>
            </a:extLst>
          </p:cNvPr>
          <p:cNvSpPr txBox="1"/>
          <p:nvPr/>
        </p:nvSpPr>
        <p:spPr>
          <a:xfrm>
            <a:off x="4066310" y="1018312"/>
            <a:ext cx="3392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12. </a:t>
            </a:r>
            <a:r>
              <a:rPr lang="ko-KR" altLang="en-US" dirty="0" err="1">
                <a:latin typeface="맑은 고딕"/>
                <a:ea typeface="맑은 고딕"/>
              </a:rPr>
              <a:t>View</a:t>
            </a:r>
            <a:r>
              <a:rPr lang="ko-KR" altLang="en-US" dirty="0">
                <a:latin typeface="맑은 고딕"/>
                <a:ea typeface="맑은 고딕"/>
              </a:rPr>
              <a:t> 생성</a:t>
            </a:r>
            <a:endParaRPr 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963FB-8BA7-9C06-5AE5-19C5B5A79D2F}"/>
              </a:ext>
            </a:extLst>
          </p:cNvPr>
          <p:cNvSpPr txBox="1"/>
          <p:nvPr/>
        </p:nvSpPr>
        <p:spPr>
          <a:xfrm>
            <a:off x="4378441" y="2130952"/>
            <a:ext cx="4591145" cy="205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378B4D-033A-E750-0F23-E1E9A06D7789}"/>
              </a:ext>
            </a:extLst>
          </p:cNvPr>
          <p:cNvSpPr txBox="1"/>
          <p:nvPr/>
        </p:nvSpPr>
        <p:spPr>
          <a:xfrm>
            <a:off x="9075945" y="2079695"/>
            <a:ext cx="201583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JSTL 사용을 위해 선언</a:t>
            </a:r>
            <a:endParaRPr 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6131A6-A595-ADA5-FDD8-1D2365F69895}"/>
              </a:ext>
            </a:extLst>
          </p:cNvPr>
          <p:cNvSpPr txBox="1"/>
          <p:nvPr/>
        </p:nvSpPr>
        <p:spPr>
          <a:xfrm>
            <a:off x="4774358" y="3834664"/>
            <a:ext cx="3274964" cy="1374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549F7-8BE3-A4CE-BD06-8B72A255C8F6}"/>
              </a:ext>
            </a:extLst>
          </p:cNvPr>
          <p:cNvSpPr txBox="1"/>
          <p:nvPr/>
        </p:nvSpPr>
        <p:spPr>
          <a:xfrm>
            <a:off x="8188448" y="3834664"/>
            <a:ext cx="304626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ea typeface="맑은 고딕"/>
              </a:rPr>
              <a:t>JSTL을 사용하면 Controller 로 부터 </a:t>
            </a:r>
            <a:r>
              <a:rPr lang="ko-KR" altLang="en-US" sz="1400">
                <a:ea typeface="맑은 고딕"/>
              </a:rPr>
              <a:t>전달받은 데이터를 View단에서 받을 수 있다.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0B8A4-A9AB-CAFE-29E1-A4AF58FED9B0}"/>
              </a:ext>
            </a:extLst>
          </p:cNvPr>
          <p:cNvSpPr txBox="1"/>
          <p:nvPr/>
        </p:nvSpPr>
        <p:spPr>
          <a:xfrm>
            <a:off x="1287539" y="6124730"/>
            <a:ext cx="957720" cy="1945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dirty="0">
              <a:solidFill>
                <a:srgbClr val="00000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427377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68965-9A74-0967-B1B8-63D9DF0B2B85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적용하기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B5DDE6-500F-E3C2-BA95-DEBCF20F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476500"/>
            <a:ext cx="5219700" cy="190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A9EC30-E26E-5FFB-9B02-9A8ABB2FF0A1}"/>
              </a:ext>
            </a:extLst>
          </p:cNvPr>
          <p:cNvSpPr txBox="1"/>
          <p:nvPr/>
        </p:nvSpPr>
        <p:spPr>
          <a:xfrm>
            <a:off x="3957668" y="1507199"/>
            <a:ext cx="3392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13. 확인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573708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6202F4-FDF3-D314-C90A-F8F678390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445" y="2828642"/>
            <a:ext cx="4066421" cy="22680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DF7653-46B1-E6E6-F461-C9B0BAA50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076" y="2688453"/>
            <a:ext cx="3294127" cy="2548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6D5845-3D51-8913-5990-AB01AA0D24E9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ED862B-7BB1-EAA1-8AEA-6E794F3A350E}"/>
              </a:ext>
            </a:extLst>
          </p:cNvPr>
          <p:cNvSpPr txBox="1"/>
          <p:nvPr/>
        </p:nvSpPr>
        <p:spPr>
          <a:xfrm>
            <a:off x="2158180" y="131675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 Next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576CE2-CDBF-A344-A681-22F495E6FBDA}"/>
              </a:ext>
            </a:extLst>
          </p:cNvPr>
          <p:cNvSpPr/>
          <p:nvPr/>
        </p:nvSpPr>
        <p:spPr>
          <a:xfrm>
            <a:off x="3965418" y="4834550"/>
            <a:ext cx="669956" cy="217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01F86E7-156E-CB3E-EFD2-EB64E47BFE50}"/>
              </a:ext>
            </a:extLst>
          </p:cNvPr>
          <p:cNvSpPr/>
          <p:nvPr/>
        </p:nvSpPr>
        <p:spPr>
          <a:xfrm>
            <a:off x="9017251" y="4947151"/>
            <a:ext cx="623180" cy="213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8C68740-ED5A-1A9E-8E07-20A3A185715C}"/>
              </a:ext>
            </a:extLst>
          </p:cNvPr>
          <p:cNvSpPr/>
          <p:nvPr/>
        </p:nvSpPr>
        <p:spPr>
          <a:xfrm>
            <a:off x="5893806" y="3612333"/>
            <a:ext cx="742384" cy="5975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427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ED5F8E-7BB0-18A4-E767-2C4A71048BC6}"/>
              </a:ext>
            </a:extLst>
          </p:cNvPr>
          <p:cNvSpPr txBox="1"/>
          <p:nvPr/>
        </p:nvSpPr>
        <p:spPr>
          <a:xfrm>
            <a:off x="129309" y="341738"/>
            <a:ext cx="1192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Java </a:t>
            </a:r>
            <a:r>
              <a:rPr lang="ko-KR" altLang="en-US" b="1" dirty="0"/>
              <a:t>설치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8FA66-AEB1-6F4E-A4F8-582C9C1F781C}"/>
              </a:ext>
            </a:extLst>
          </p:cNvPr>
          <p:cNvSpPr txBox="1"/>
          <p:nvPr/>
        </p:nvSpPr>
        <p:spPr>
          <a:xfrm>
            <a:off x="2846438" y="1508485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설치 경로 확인 </a:t>
            </a:r>
            <a:r>
              <a:rPr lang="en-US" altLang="ko-KR" dirty="0"/>
              <a:t>&gt; </a:t>
            </a:r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B978EF-8CCE-6747-3F61-013B06869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393" y="2187261"/>
            <a:ext cx="6724650" cy="37147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74C389B-C13D-A3D8-58F9-C60DA9405236}"/>
              </a:ext>
            </a:extLst>
          </p:cNvPr>
          <p:cNvSpPr/>
          <p:nvPr/>
        </p:nvSpPr>
        <p:spPr>
          <a:xfrm>
            <a:off x="8184333" y="5508464"/>
            <a:ext cx="1086416" cy="321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510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</TotalTime>
  <Words>1719</Words>
  <Application>Microsoft Office PowerPoint</Application>
  <PresentationFormat>와이드스크린</PresentationFormat>
  <Paragraphs>376</Paragraphs>
  <Slides>79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0" baseType="lpstr">
      <vt:lpstr>Apple SD Gothic Neo</vt:lpstr>
      <vt:lpstr>-apple-system</vt:lpstr>
      <vt:lpstr>HY강B</vt:lpstr>
      <vt:lpstr>Malgun Gothic Semilight</vt:lpstr>
      <vt:lpstr>맑은 고딕</vt:lpstr>
      <vt:lpstr>맑은 고딕</vt:lpstr>
      <vt:lpstr>함초롬바탕</vt:lpstr>
      <vt:lpstr>휴먼명조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255</cp:revision>
  <dcterms:created xsi:type="dcterms:W3CDTF">2024-06-23T05:25:09Z</dcterms:created>
  <dcterms:modified xsi:type="dcterms:W3CDTF">2024-08-07T03:43:20Z</dcterms:modified>
</cp:coreProperties>
</file>